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25.xml" ContentType="application/vnd.openxmlformats-officedocument.presentationml.slide+xml"/>
  <Override PartName="/ppt/presentation.xml" ContentType="application/vnd.openxmlformats-officedocument.presentationml.presentation.main+xml"/>
  <Override PartName="/ppt/slides/slide24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3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.xml" ContentType="application/vnd.openxmlformats-officedocument.presentationml.slide+xml"/>
  <Override PartName="/ppt/slides/slide22.xml" ContentType="application/vnd.openxmlformats-officedocument.presentationml.slide+xml"/>
  <Override PartName="/ppt/notesSlides/notesSlide1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4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16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3.xml" ContentType="application/vnd.openxmlformats-officedocument.presentationml.notesSlid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customXml/itemProps2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3"/>
  </p:sldMasterIdLst>
  <p:notesMasterIdLst>
    <p:notesMasterId r:id="rId29"/>
  </p:notesMasterIdLst>
  <p:sldIdLst>
    <p:sldId id="256" r:id="rId4"/>
    <p:sldId id="258" r:id="rId5"/>
    <p:sldId id="263" r:id="rId6"/>
    <p:sldId id="259" r:id="rId7"/>
    <p:sldId id="260" r:id="rId8"/>
    <p:sldId id="257" r:id="rId9"/>
    <p:sldId id="262" r:id="rId10"/>
    <p:sldId id="264" r:id="rId11"/>
    <p:sldId id="268" r:id="rId12"/>
    <p:sldId id="265" r:id="rId13"/>
    <p:sldId id="266" r:id="rId14"/>
    <p:sldId id="267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81" r:id="rId25"/>
    <p:sldId id="279" r:id="rId26"/>
    <p:sldId id="278" r:id="rId27"/>
    <p:sldId id="280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34" Type="http://schemas.openxmlformats.org/officeDocument/2006/relationships/customXml" Target="../customXml/item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834AC9-CA1B-4DDE-BA83-D4A783D5933E}" type="datetimeFigureOut">
              <a:rPr lang="en-GB" smtClean="0"/>
              <a:t>07/11/2023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48A10-6645-4D20-90AF-FB16A991D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7783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Teach</a:t>
            </a:r>
            <a:r>
              <a:rPr lang="en-GB" baseline="0" dirty="0" smtClean="0"/>
              <a:t> children skills to be able to apply to a variety questions.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48A10-6645-4D20-90AF-FB16A991D9B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7634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48A10-6645-4D20-90AF-FB16A991D9B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6899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It is so important</a:t>
            </a:r>
            <a:r>
              <a:rPr lang="en-GB" baseline="0" dirty="0" smtClean="0"/>
              <a:t> children understand the place value of a number </a:t>
            </a:r>
            <a:r>
              <a:rPr lang="en-GB" baseline="0" dirty="0" err="1" smtClean="0"/>
              <a:t>i.e</a:t>
            </a:r>
            <a:r>
              <a:rPr lang="en-GB" baseline="0" dirty="0" smtClean="0"/>
              <a:t> 4 tens and 2 ones in 42.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48A10-6645-4D20-90AF-FB16A991D9B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3887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Fluency in maths is about developing number sense and being able to choose the most appropriate method for the task at hand; to be able to apply a skill to multiple contexts.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Problems should be seen as questions for which children do not have ready-made solutions.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Reasoning in maths is the process of applying logical thinking to a situation to derive the correct problem solving strategy for a given question, and using this method to develop and describe a solution.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D48A10-6645-4D20-90AF-FB16A991D9B8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59764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8C1C-736E-4B51-B787-A3D8F16B5D02}" type="datetimeFigureOut">
              <a:rPr lang="en-GB" smtClean="0"/>
              <a:t>07/11/2023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6265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8C1C-736E-4B51-B787-A3D8F16B5D02}" type="datetimeFigureOut">
              <a:rPr lang="en-GB" smtClean="0"/>
              <a:t>07/11/2023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8843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8C1C-736E-4B51-B787-A3D8F16B5D02}" type="datetimeFigureOut">
              <a:rPr lang="en-GB" smtClean="0"/>
              <a:t>07/11/2023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8191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8C1C-736E-4B51-B787-A3D8F16B5D02}" type="datetimeFigureOut">
              <a:rPr lang="en-GB" smtClean="0"/>
              <a:t>07/11/2023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7574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8C1C-736E-4B51-B787-A3D8F16B5D02}" type="datetimeFigureOut">
              <a:rPr lang="en-GB" smtClean="0"/>
              <a:t>07/11/2023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849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8C1C-736E-4B51-B787-A3D8F16B5D02}" type="datetimeFigureOut">
              <a:rPr lang="en-GB" smtClean="0"/>
              <a:t>07/11/2023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6258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8C1C-736E-4B51-B787-A3D8F16B5D02}" type="datetimeFigureOut">
              <a:rPr lang="en-GB" smtClean="0"/>
              <a:t>07/11/2023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596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8C1C-736E-4B51-B787-A3D8F16B5D02}" type="datetimeFigureOut">
              <a:rPr lang="en-GB" smtClean="0"/>
              <a:t>07/11/2023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680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8C1C-736E-4B51-B787-A3D8F16B5D02}" type="datetimeFigureOut">
              <a:rPr lang="en-GB" smtClean="0"/>
              <a:t>07/11/2023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057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8C1C-736E-4B51-B787-A3D8F16B5D02}" type="datetimeFigureOut">
              <a:rPr lang="en-GB" smtClean="0"/>
              <a:t>07/11/2023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37815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8C1C-736E-4B51-B787-A3D8F16B5D02}" type="datetimeFigureOut">
              <a:rPr lang="en-GB" smtClean="0"/>
              <a:t>07/11/2023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514392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8C1C-736E-4B51-B787-A3D8F16B5D02}" type="datetimeFigureOut">
              <a:rPr lang="en-GB" smtClean="0"/>
              <a:t>07/11/2023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5934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8C1C-736E-4B51-B787-A3D8F16B5D02}" type="datetimeFigureOut">
              <a:rPr lang="en-GB" smtClean="0"/>
              <a:t>07/11/2023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00969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8C1C-736E-4B51-B787-A3D8F16B5D02}" type="datetimeFigureOut">
              <a:rPr lang="en-GB" smtClean="0"/>
              <a:t>07/11/2023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4983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8C1C-736E-4B51-B787-A3D8F16B5D02}" type="datetimeFigureOut">
              <a:rPr lang="en-GB" smtClean="0"/>
              <a:t>07/11/2023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9009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8C1C-736E-4B51-B787-A3D8F16B5D02}" type="datetimeFigureOut">
              <a:rPr lang="en-GB" smtClean="0"/>
              <a:t>07/11/2023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72112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B58C1C-736E-4B51-B787-A3D8F16B5D02}" type="datetimeFigureOut">
              <a:rPr lang="en-GB" smtClean="0"/>
              <a:t>07/11/2023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1825C4A1-8380-4CCE-94FD-50D4BA1474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766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rimarygames.com/maths" TargetMode="External"/><Relationship Id="rId13" Type="http://schemas.openxmlformats.org/officeDocument/2006/relationships/hyperlink" Target="https://www.topmarks.co.uk/maths-games/hit-the-button" TargetMode="External"/><Relationship Id="rId3" Type="http://schemas.openxmlformats.org/officeDocument/2006/relationships/hyperlink" Target="https://www.bbc.co.uk/games/embed/karate-cats-2" TargetMode="External"/><Relationship Id="rId7" Type="http://schemas.openxmlformats.org/officeDocument/2006/relationships/hyperlink" Target="http://www.maths-excerise-for-kids.com/" TargetMode="External"/><Relationship Id="rId12" Type="http://schemas.openxmlformats.org/officeDocument/2006/relationships/hyperlink" Target="https://nrich.maths.org/9086" TargetMode="External"/><Relationship Id="rId2" Type="http://schemas.openxmlformats.org/officeDocument/2006/relationships/hyperlink" Target="https://ictgames.com/mobilePage/index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aths/" TargetMode="External"/><Relationship Id="rId11" Type="http://schemas.openxmlformats.org/officeDocument/2006/relationships/hyperlink" Target="https://www.mathplayground.com/math-games.html" TargetMode="External"/><Relationship Id="rId5" Type="http://schemas.openxmlformats.org/officeDocument/2006/relationships/hyperlink" Target="http://www.bbc.co.uk/bitesize/primary" TargetMode="External"/><Relationship Id="rId10" Type="http://schemas.openxmlformats.org/officeDocument/2006/relationships/hyperlink" Target="https://home.oxfordowl.co.uk/maths/primary-number-place-value/number-place-value-year-2-age-6-7/" TargetMode="External"/><Relationship Id="rId4" Type="http://schemas.openxmlformats.org/officeDocument/2006/relationships/hyperlink" Target="http://www.mathszone.co.uk/" TargetMode="External"/><Relationship Id="rId9" Type="http://schemas.openxmlformats.org/officeDocument/2006/relationships/hyperlink" Target="http://www.theschoolrun.com/primary-numeracy-glossary-for-parent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69326" y="3060865"/>
            <a:ext cx="8915399" cy="2262781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KS1 Maths Parent Workshop at Hazel Wood Infant school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13371" y="351312"/>
            <a:ext cx="2371354" cy="2563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44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/>
              <a:t>Our aim is to provide opportunities to enable all children to: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200" dirty="0" smtClean="0"/>
              <a:t>• </a:t>
            </a:r>
            <a:r>
              <a:rPr lang="en-GB" sz="2400" dirty="0"/>
              <a:t>Enjoy numbers! </a:t>
            </a:r>
            <a:endParaRPr lang="en-GB" sz="2400" dirty="0" smtClean="0"/>
          </a:p>
          <a:p>
            <a:r>
              <a:rPr lang="en-GB" sz="2400" dirty="0" smtClean="0"/>
              <a:t>• </a:t>
            </a:r>
            <a:r>
              <a:rPr lang="en-GB" sz="2400" dirty="0"/>
              <a:t>Explore, investigate and get creative with </a:t>
            </a:r>
            <a:r>
              <a:rPr lang="en-GB" sz="2400" dirty="0" smtClean="0"/>
              <a:t>numbers</a:t>
            </a:r>
          </a:p>
          <a:p>
            <a:r>
              <a:rPr lang="en-GB" sz="2400" dirty="0" smtClean="0"/>
              <a:t> </a:t>
            </a:r>
            <a:r>
              <a:rPr lang="en-GB" sz="2400" dirty="0"/>
              <a:t>• Communicate mathematical ideas with confidence </a:t>
            </a:r>
            <a:endParaRPr lang="en-GB" sz="2400" dirty="0" smtClean="0"/>
          </a:p>
          <a:p>
            <a:r>
              <a:rPr lang="en-GB" sz="2400" dirty="0" smtClean="0"/>
              <a:t>• </a:t>
            </a:r>
            <a:r>
              <a:rPr lang="en-GB" sz="2400" dirty="0"/>
              <a:t>Develop a secure understanding of mathematical foundations </a:t>
            </a:r>
            <a:r>
              <a:rPr lang="en-GB" sz="2400" dirty="0" smtClean="0"/>
              <a:t>(fluency, reasoning and problem solving)</a:t>
            </a:r>
          </a:p>
          <a:p>
            <a:r>
              <a:rPr lang="en-GB" sz="2400" dirty="0" smtClean="0"/>
              <a:t>• </a:t>
            </a:r>
            <a:r>
              <a:rPr lang="en-GB" sz="2400" dirty="0"/>
              <a:t>Use manipulatives to demonstrate their understanding </a:t>
            </a:r>
            <a:endParaRPr lang="en-GB" sz="2400" dirty="0" smtClean="0"/>
          </a:p>
          <a:p>
            <a:r>
              <a:rPr lang="en-GB" sz="2400" dirty="0" smtClean="0"/>
              <a:t>• </a:t>
            </a:r>
            <a:r>
              <a:rPr lang="en-GB" sz="2400" dirty="0"/>
              <a:t>Recall number facts with increasing speed, fluency and accuracy</a:t>
            </a:r>
          </a:p>
        </p:txBody>
      </p:sp>
    </p:spTree>
    <p:extLst>
      <p:ext uri="{BB962C8B-B14F-4D97-AF65-F5344CB8AC3E}">
        <p14:creationId xmlns:p14="http://schemas.microsoft.com/office/powerpoint/2010/main" val="3654034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590798"/>
            <a:ext cx="8915399" cy="1950522"/>
          </a:xfrm>
        </p:spPr>
        <p:txBody>
          <a:bodyPr/>
          <a:lstStyle/>
          <a:p>
            <a:r>
              <a:rPr lang="en-GB" dirty="0"/>
              <a:t>Fixed vs Growth </a:t>
            </a:r>
            <a:r>
              <a:rPr lang="en-GB" dirty="0" err="1"/>
              <a:t>Mindset</a:t>
            </a:r>
            <a:r>
              <a:rPr lang="en-GB" dirty="0"/>
              <a:t> - Carol </a:t>
            </a:r>
            <a:r>
              <a:rPr lang="en-GB" dirty="0" err="1"/>
              <a:t>Dweck</a:t>
            </a:r>
            <a:r>
              <a:rPr lang="en-GB" dirty="0"/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2" y="2829826"/>
            <a:ext cx="8915399" cy="1126283"/>
          </a:xfrm>
        </p:spPr>
        <p:txBody>
          <a:bodyPr>
            <a:noAutofit/>
          </a:bodyPr>
          <a:lstStyle/>
          <a:p>
            <a:r>
              <a:rPr lang="en-GB" sz="2200" dirty="0" smtClean="0"/>
              <a:t>We </a:t>
            </a:r>
            <a:r>
              <a:rPr lang="en-GB" sz="2200" dirty="0"/>
              <a:t>believe that everyone can get better at maths...when they put in the effort and work at it</a:t>
            </a:r>
            <a:r>
              <a:rPr lang="en-GB" sz="2200" dirty="0" smtClean="0"/>
              <a:t>.</a:t>
            </a:r>
          </a:p>
          <a:p>
            <a:r>
              <a:rPr lang="en-GB" sz="2200" dirty="0" smtClean="0"/>
              <a:t> We do </a:t>
            </a:r>
            <a:r>
              <a:rPr lang="en-GB" sz="2200" dirty="0"/>
              <a:t>not praise children for being clever when they succeed at something, but instead praise them for </a:t>
            </a:r>
            <a:r>
              <a:rPr lang="en-GB" sz="2200" b="1" dirty="0"/>
              <a:t>working hard. </a:t>
            </a:r>
            <a:endParaRPr lang="en-GB" sz="2200" b="1" dirty="0" smtClean="0"/>
          </a:p>
          <a:p>
            <a:r>
              <a:rPr lang="en-GB" sz="2200" dirty="0" smtClean="0"/>
              <a:t>Children </a:t>
            </a:r>
            <a:r>
              <a:rPr lang="en-GB" sz="2200" dirty="0"/>
              <a:t>learn to associate </a:t>
            </a:r>
            <a:r>
              <a:rPr lang="en-GB" sz="2200" b="1" dirty="0"/>
              <a:t>achievement</a:t>
            </a:r>
            <a:r>
              <a:rPr lang="en-GB" sz="2200" dirty="0"/>
              <a:t> with </a:t>
            </a:r>
            <a:r>
              <a:rPr lang="en-GB" sz="2200" b="1" dirty="0"/>
              <a:t>effort </a:t>
            </a:r>
            <a:r>
              <a:rPr lang="en-GB" sz="2200" dirty="0"/>
              <a:t>(which is something they can influence themselves – by working hard</a:t>
            </a:r>
            <a:r>
              <a:rPr lang="en-GB" sz="2200" dirty="0" smtClean="0"/>
              <a:t>), </a:t>
            </a:r>
            <a:r>
              <a:rPr lang="en-GB" sz="2200" dirty="0"/>
              <a:t>not ‘</a:t>
            </a:r>
            <a:r>
              <a:rPr lang="en-GB" sz="2200" dirty="0" smtClean="0"/>
              <a:t>cleverness’. </a:t>
            </a:r>
          </a:p>
          <a:p>
            <a:r>
              <a:rPr lang="en-GB" sz="2200" b="1" dirty="0" smtClean="0"/>
              <a:t>MISTAKES</a:t>
            </a:r>
            <a:r>
              <a:rPr lang="en-GB" sz="2200" dirty="0" smtClean="0"/>
              <a:t> are good! It is how we learn. </a:t>
            </a: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3788465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1" y="624110"/>
            <a:ext cx="9675812" cy="1280890"/>
          </a:xfrm>
        </p:spPr>
        <p:txBody>
          <a:bodyPr/>
          <a:lstStyle/>
          <a:p>
            <a:r>
              <a:rPr lang="en-GB" dirty="0" smtClean="0"/>
              <a:t>How would you solve these calculations?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3" y="1777339"/>
            <a:ext cx="8915400" cy="4255325"/>
          </a:xfrm>
        </p:spPr>
        <p:txBody>
          <a:bodyPr>
            <a:noAutofit/>
          </a:bodyPr>
          <a:lstStyle/>
          <a:p>
            <a:r>
              <a:rPr lang="en-GB" sz="2200" dirty="0"/>
              <a:t>2 + 5 = </a:t>
            </a:r>
            <a:endParaRPr lang="en-GB" sz="2200" dirty="0" smtClean="0"/>
          </a:p>
          <a:p>
            <a:r>
              <a:rPr lang="en-GB" sz="2200" dirty="0" smtClean="0"/>
              <a:t>2 </a:t>
            </a:r>
            <a:r>
              <a:rPr lang="en-GB" sz="2200" dirty="0"/>
              <a:t>+ 8 = </a:t>
            </a:r>
            <a:endParaRPr lang="en-GB" sz="2200" dirty="0" smtClean="0"/>
          </a:p>
          <a:p>
            <a:r>
              <a:rPr lang="en-GB" sz="2200" dirty="0" smtClean="0"/>
              <a:t>7 </a:t>
            </a:r>
            <a:r>
              <a:rPr lang="en-GB" sz="2200" dirty="0"/>
              <a:t>+ 7 = </a:t>
            </a:r>
            <a:endParaRPr lang="en-GB" sz="2200" dirty="0" smtClean="0"/>
          </a:p>
          <a:p>
            <a:r>
              <a:rPr lang="en-GB" sz="2200" dirty="0" smtClean="0"/>
              <a:t>6 </a:t>
            </a:r>
            <a:r>
              <a:rPr lang="en-GB" sz="2200" dirty="0"/>
              <a:t>+ 7 = </a:t>
            </a:r>
            <a:endParaRPr lang="en-GB" sz="2200" dirty="0" smtClean="0"/>
          </a:p>
          <a:p>
            <a:r>
              <a:rPr lang="en-GB" sz="2200" dirty="0" smtClean="0"/>
              <a:t>15 </a:t>
            </a:r>
            <a:r>
              <a:rPr lang="en-GB" sz="2200" dirty="0"/>
              <a:t>+ 11 = </a:t>
            </a:r>
            <a:endParaRPr lang="en-GB" sz="2200" dirty="0" smtClean="0"/>
          </a:p>
          <a:p>
            <a:r>
              <a:rPr lang="en-GB" sz="2200" dirty="0" smtClean="0"/>
              <a:t>24 </a:t>
            </a:r>
            <a:r>
              <a:rPr lang="en-GB" sz="2200" dirty="0"/>
              <a:t>+ 9 = </a:t>
            </a:r>
            <a:endParaRPr lang="en-GB" sz="2200" dirty="0" smtClean="0"/>
          </a:p>
          <a:p>
            <a:r>
              <a:rPr lang="en-GB" sz="2200" dirty="0" smtClean="0"/>
              <a:t>32 </a:t>
            </a:r>
            <a:r>
              <a:rPr lang="en-GB" sz="2200" dirty="0"/>
              <a:t>+ 21 = </a:t>
            </a:r>
            <a:endParaRPr lang="en-GB" sz="2200" dirty="0" smtClean="0"/>
          </a:p>
          <a:p>
            <a:r>
              <a:rPr lang="en-GB" sz="2200" dirty="0" smtClean="0"/>
              <a:t>45 </a:t>
            </a:r>
            <a:r>
              <a:rPr lang="en-GB" sz="2200" dirty="0"/>
              <a:t>+ 36 = </a:t>
            </a:r>
            <a:endParaRPr lang="en-GB" sz="2200" dirty="0" smtClean="0"/>
          </a:p>
          <a:p>
            <a:r>
              <a:rPr lang="en-GB" sz="2200" dirty="0" smtClean="0"/>
              <a:t>120 </a:t>
            </a:r>
            <a:r>
              <a:rPr lang="en-GB" sz="2200" dirty="0"/>
              <a:t>+ 11 =</a:t>
            </a:r>
          </a:p>
        </p:txBody>
      </p:sp>
      <p:sp>
        <p:nvSpPr>
          <p:cNvPr id="4" name="Cloud Callout 3"/>
          <p:cNvSpPr/>
          <p:nvPr/>
        </p:nvSpPr>
        <p:spPr>
          <a:xfrm>
            <a:off x="5312920" y="1507510"/>
            <a:ext cx="2707574" cy="1550719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Which method would you use?</a:t>
            </a:r>
            <a:endParaRPr lang="en-GB" dirty="0"/>
          </a:p>
        </p:txBody>
      </p:sp>
      <p:sp>
        <p:nvSpPr>
          <p:cNvPr id="5" name="Cloud Callout 4"/>
          <p:cNvSpPr/>
          <p:nvPr/>
        </p:nvSpPr>
        <p:spPr>
          <a:xfrm>
            <a:off x="9020895" y="2644240"/>
            <a:ext cx="2707574" cy="1550719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What skills were you using?</a:t>
            </a:r>
            <a:endParaRPr lang="en-GB" dirty="0"/>
          </a:p>
        </p:txBody>
      </p:sp>
      <p:sp>
        <p:nvSpPr>
          <p:cNvPr id="6" name="Cloud Callout 5"/>
          <p:cNvSpPr/>
          <p:nvPr/>
        </p:nvSpPr>
        <p:spPr>
          <a:xfrm>
            <a:off x="6006935" y="4361214"/>
            <a:ext cx="2707574" cy="1550719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Does that method work for all the calculations?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6538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1" y="624110"/>
            <a:ext cx="9675812" cy="1280890"/>
          </a:xfrm>
        </p:spPr>
        <p:txBody>
          <a:bodyPr/>
          <a:lstStyle/>
          <a:p>
            <a:r>
              <a:rPr lang="en-GB" dirty="0" smtClean="0"/>
              <a:t>How would you solve these calculations?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1" y="1644566"/>
            <a:ext cx="10129651" cy="4801591"/>
          </a:xfrm>
        </p:spPr>
        <p:txBody>
          <a:bodyPr>
            <a:noAutofit/>
          </a:bodyPr>
          <a:lstStyle/>
          <a:p>
            <a:r>
              <a:rPr lang="en-GB" sz="2200" dirty="0"/>
              <a:t>2 + 5 = </a:t>
            </a:r>
            <a:r>
              <a:rPr lang="en-GB" sz="2200" dirty="0" smtClean="0"/>
              <a:t>(start with the larger number and count on)</a:t>
            </a:r>
          </a:p>
          <a:p>
            <a:r>
              <a:rPr lang="en-GB" sz="2200" dirty="0" smtClean="0"/>
              <a:t>2 </a:t>
            </a:r>
            <a:r>
              <a:rPr lang="en-GB" sz="2200" dirty="0"/>
              <a:t>+ 8 = </a:t>
            </a:r>
            <a:r>
              <a:rPr lang="en-GB" sz="2200" dirty="0" smtClean="0"/>
              <a:t>(number bonds to 10)</a:t>
            </a:r>
          </a:p>
          <a:p>
            <a:r>
              <a:rPr lang="en-GB" sz="2200" dirty="0" smtClean="0"/>
              <a:t>7 </a:t>
            </a:r>
            <a:r>
              <a:rPr lang="en-GB" sz="2200" dirty="0"/>
              <a:t>+ 7 = </a:t>
            </a:r>
            <a:r>
              <a:rPr lang="en-GB" sz="2200" dirty="0" smtClean="0"/>
              <a:t>(doubling)</a:t>
            </a:r>
          </a:p>
          <a:p>
            <a:r>
              <a:rPr lang="en-GB" sz="2200" dirty="0" smtClean="0"/>
              <a:t>6 </a:t>
            </a:r>
            <a:r>
              <a:rPr lang="en-GB" sz="2200" dirty="0"/>
              <a:t>+ 7 = </a:t>
            </a:r>
            <a:r>
              <a:rPr lang="en-GB" sz="2200" dirty="0" smtClean="0"/>
              <a:t>(near doubles, double 6 and add 1)</a:t>
            </a:r>
          </a:p>
          <a:p>
            <a:r>
              <a:rPr lang="en-GB" sz="2200" dirty="0" smtClean="0"/>
              <a:t>15 </a:t>
            </a:r>
            <a:r>
              <a:rPr lang="en-GB" sz="2200" dirty="0"/>
              <a:t>+ 11 = </a:t>
            </a:r>
            <a:r>
              <a:rPr lang="en-GB" sz="2200" dirty="0" smtClean="0"/>
              <a:t>(add 10 and then add 1)</a:t>
            </a:r>
          </a:p>
          <a:p>
            <a:r>
              <a:rPr lang="en-GB" sz="2200" dirty="0" smtClean="0"/>
              <a:t>24 </a:t>
            </a:r>
            <a:r>
              <a:rPr lang="en-GB" sz="2200" dirty="0"/>
              <a:t>+ 9 = </a:t>
            </a:r>
            <a:r>
              <a:rPr lang="en-GB" sz="2200" dirty="0" smtClean="0"/>
              <a:t>(add 10 subtract 1)</a:t>
            </a:r>
          </a:p>
          <a:p>
            <a:r>
              <a:rPr lang="en-GB" sz="2200" dirty="0" smtClean="0"/>
              <a:t>32 </a:t>
            </a:r>
            <a:r>
              <a:rPr lang="en-GB" sz="2200" dirty="0"/>
              <a:t>+ 21 = </a:t>
            </a:r>
            <a:r>
              <a:rPr lang="en-GB" sz="2400" dirty="0"/>
              <a:t>(could add 20, add 1 or add tens, add units and then </a:t>
            </a:r>
            <a:r>
              <a:rPr lang="en-GB" sz="2400" dirty="0" smtClean="0"/>
              <a:t>total)</a:t>
            </a:r>
            <a:endParaRPr lang="en-GB" sz="2200" dirty="0" smtClean="0"/>
          </a:p>
          <a:p>
            <a:r>
              <a:rPr lang="en-GB" sz="2200" dirty="0" smtClean="0"/>
              <a:t>45 </a:t>
            </a:r>
            <a:r>
              <a:rPr lang="en-GB" sz="2200" dirty="0"/>
              <a:t>+ 36 = </a:t>
            </a:r>
            <a:r>
              <a:rPr lang="en-GB" sz="2200" dirty="0" smtClean="0"/>
              <a:t>adding by partitioning 40 + 30 =70 , 5+6 (5+5= 10 – bonds, 70+ 10 = 80 </a:t>
            </a:r>
            <a:r>
              <a:rPr lang="en-GB" sz="2200" dirty="0" smtClean="0"/>
              <a:t>, add </a:t>
            </a:r>
            <a:r>
              <a:rPr lang="en-GB" sz="2200" dirty="0" smtClean="0"/>
              <a:t>1 more is 81). </a:t>
            </a:r>
          </a:p>
        </p:txBody>
      </p:sp>
    </p:spTree>
    <p:extLst>
      <p:ext uri="{BB962C8B-B14F-4D97-AF65-F5344CB8AC3E}">
        <p14:creationId xmlns:p14="http://schemas.microsoft.com/office/powerpoint/2010/main" val="2466266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4803" y="289154"/>
            <a:ext cx="6836094" cy="5155123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1258787" y="5337399"/>
            <a:ext cx="9946144" cy="1312783"/>
          </a:xfrm>
        </p:spPr>
        <p:txBody>
          <a:bodyPr>
            <a:norm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Today we will focus on:</a:t>
            </a:r>
            <a:br>
              <a:rPr lang="en-GB" sz="2000" dirty="0" smtClean="0">
                <a:latin typeface="Comic Sans MS" panose="030F0702030302020204" pitchFamily="66" charset="0"/>
              </a:rPr>
            </a:br>
            <a:r>
              <a:rPr lang="en-GB" sz="2000" b="1" dirty="0" smtClean="0">
                <a:latin typeface="Comic Sans MS" panose="030F0702030302020204" pitchFamily="66" charset="0"/>
              </a:rPr>
              <a:t>Number: addition and subtraction, multiplication and division. </a:t>
            </a:r>
            <a:br>
              <a:rPr lang="en-GB" sz="2000" b="1" dirty="0" smtClean="0">
                <a:latin typeface="Comic Sans MS" panose="030F0702030302020204" pitchFamily="66" charset="0"/>
              </a:rPr>
            </a:br>
            <a:r>
              <a:rPr lang="en-GB" sz="2000" b="1" dirty="0" smtClean="0">
                <a:latin typeface="Comic Sans MS" panose="030F0702030302020204" pitchFamily="66" charset="0"/>
              </a:rPr>
              <a:t>Place value: value of each digit and number bonds </a:t>
            </a:r>
            <a:endParaRPr lang="en-GB" sz="2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210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9271" y="380010"/>
            <a:ext cx="8915399" cy="1749174"/>
          </a:xfrm>
        </p:spPr>
        <p:txBody>
          <a:bodyPr/>
          <a:lstStyle/>
          <a:p>
            <a:r>
              <a:rPr lang="en-GB" dirty="0" smtClean="0"/>
              <a:t>Concrete, Pictorial, Abstract (CPA)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73184" y="2850078"/>
            <a:ext cx="9735189" cy="3918857"/>
          </a:xfrm>
        </p:spPr>
        <p:txBody>
          <a:bodyPr>
            <a:normAutofit/>
          </a:bodyPr>
          <a:lstStyle/>
          <a:p>
            <a:r>
              <a:rPr lang="en-GB" b="1" dirty="0" smtClean="0"/>
              <a:t>Concrete </a:t>
            </a:r>
            <a:r>
              <a:rPr lang="en-GB" dirty="0"/>
              <a:t>is the “doing” stage</a:t>
            </a:r>
            <a:r>
              <a:rPr lang="en-GB" dirty="0" smtClean="0"/>
              <a:t>. </a:t>
            </a:r>
            <a:r>
              <a:rPr lang="en-GB" dirty="0"/>
              <a:t>E</a:t>
            </a:r>
            <a:r>
              <a:rPr lang="en-GB" dirty="0" smtClean="0"/>
              <a:t>very </a:t>
            </a:r>
            <a:r>
              <a:rPr lang="en-GB" dirty="0"/>
              <a:t>abstract concept is first introduced using physical, interactive concrete materials</a:t>
            </a:r>
            <a:r>
              <a:rPr lang="en-GB" dirty="0" smtClean="0"/>
              <a:t>.</a:t>
            </a:r>
            <a:r>
              <a:rPr lang="en-GB" dirty="0"/>
              <a:t> For example, if a problem involves adding pieces of fruit, children can first handle actual fruit. </a:t>
            </a:r>
            <a:endParaRPr lang="en-GB" dirty="0" smtClean="0"/>
          </a:p>
          <a:p>
            <a:endParaRPr lang="en-GB" dirty="0" smtClean="0"/>
          </a:p>
          <a:p>
            <a:r>
              <a:rPr lang="en-GB" b="1" dirty="0"/>
              <a:t>Pictorial</a:t>
            </a:r>
            <a:r>
              <a:rPr lang="en-GB" dirty="0"/>
              <a:t> is the “seeing” stage. Here, visual representations of concrete objects are used to model problems. Building or drawing a model makes it easier for children to grasp difficult abstract concepts (for example, fractions</a:t>
            </a:r>
            <a:r>
              <a:rPr lang="en-GB" dirty="0" smtClean="0"/>
              <a:t>).</a:t>
            </a:r>
          </a:p>
          <a:p>
            <a:endParaRPr lang="en-GB" dirty="0" smtClean="0"/>
          </a:p>
          <a:p>
            <a:r>
              <a:rPr lang="en-GB" b="1" dirty="0"/>
              <a:t>Abstract </a:t>
            </a:r>
            <a:r>
              <a:rPr lang="en-GB" dirty="0"/>
              <a:t>is the “symbolic” stage, where children use abstract symbols to model problems. Children are introduced to the concept at a symbolic level, using only numbers, notation, and mathematical symbols (for example, +, –, x, /) to indicate addition, multiplication or division.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0420" y="182590"/>
            <a:ext cx="2915948" cy="2667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4998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Addition (using objects and pictures)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8136" y="2128521"/>
            <a:ext cx="3978232" cy="37190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t="-626" r="2625" b="-1"/>
          <a:stretch/>
        </p:blipFill>
        <p:spPr>
          <a:xfrm>
            <a:off x="4492892" y="2861952"/>
            <a:ext cx="7524937" cy="1595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7934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92434" y="184723"/>
            <a:ext cx="8911687" cy="1280890"/>
          </a:xfrm>
        </p:spPr>
        <p:txBody>
          <a:bodyPr/>
          <a:lstStyle/>
          <a:p>
            <a:r>
              <a:rPr lang="en-GB" dirty="0" smtClean="0"/>
              <a:t>Addition: using number facts and counting on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0644" y="1410919"/>
            <a:ext cx="11192744" cy="28584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997" t="18603" r="19081" b="979"/>
          <a:stretch/>
        </p:blipFill>
        <p:spPr>
          <a:xfrm>
            <a:off x="4735161" y="4204128"/>
            <a:ext cx="2449370" cy="2582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5527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01933" y="233566"/>
            <a:ext cx="8915399" cy="172192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Addition: Using a number line (or beaded number line)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7925" t="5405" r="12296" b="63049"/>
          <a:stretch/>
        </p:blipFill>
        <p:spPr>
          <a:xfrm>
            <a:off x="1021279" y="2557185"/>
            <a:ext cx="5177641" cy="140926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0243" t="60920" r="3653"/>
          <a:stretch/>
        </p:blipFill>
        <p:spPr>
          <a:xfrm>
            <a:off x="415636" y="4520601"/>
            <a:ext cx="6388925" cy="1745796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3"/>
          <a:stretch>
            <a:fillRect/>
          </a:stretch>
        </p:blipFill>
        <p:spPr>
          <a:xfrm>
            <a:off x="7517083" y="1983692"/>
            <a:ext cx="3645724" cy="285007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4561" y="5070765"/>
            <a:ext cx="5141516" cy="1658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8720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Addition: Using a number square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45081" y="1559558"/>
            <a:ext cx="7675771" cy="4912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3525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46660" y="152089"/>
            <a:ext cx="8911687" cy="86918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Addition using place value and partitioning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r="2656"/>
          <a:stretch/>
        </p:blipFill>
        <p:spPr>
          <a:xfrm>
            <a:off x="2422567" y="855023"/>
            <a:ext cx="8861800" cy="6002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2864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4156" y="413323"/>
            <a:ext cx="8911687" cy="1280890"/>
          </a:xfrm>
        </p:spPr>
        <p:txBody>
          <a:bodyPr/>
          <a:lstStyle/>
          <a:p>
            <a:r>
              <a:rPr lang="en-GB" dirty="0" smtClean="0"/>
              <a:t>Subtraction: Physically taking away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8681" r="10311"/>
          <a:stretch/>
        </p:blipFill>
        <p:spPr>
          <a:xfrm>
            <a:off x="4512622" y="4240479"/>
            <a:ext cx="3439972" cy="24987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t="2955"/>
          <a:stretch/>
        </p:blipFill>
        <p:spPr>
          <a:xfrm>
            <a:off x="1722521" y="1199406"/>
            <a:ext cx="9020175" cy="2957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5429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7901" y="232224"/>
            <a:ext cx="8911687" cy="1280890"/>
          </a:xfrm>
        </p:spPr>
        <p:txBody>
          <a:bodyPr/>
          <a:lstStyle/>
          <a:p>
            <a:r>
              <a:rPr lang="en-GB" dirty="0" smtClean="0"/>
              <a:t>Subtraction: Finding the difference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1995" y="1026226"/>
            <a:ext cx="11163498" cy="22513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5038" t="5631" r="748" b="8537"/>
          <a:stretch/>
        </p:blipFill>
        <p:spPr>
          <a:xfrm>
            <a:off x="3336966" y="3407032"/>
            <a:ext cx="5225143" cy="3213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6416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244099"/>
            <a:ext cx="8911687" cy="1280890"/>
          </a:xfrm>
        </p:spPr>
        <p:txBody>
          <a:bodyPr/>
          <a:lstStyle/>
          <a:p>
            <a:r>
              <a:rPr lang="en-GB" dirty="0" smtClean="0"/>
              <a:t>Subtraction: Counting back (objects, number line or 100 square)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33545" y="1617730"/>
            <a:ext cx="10343015" cy="16400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t="4185" b="5284"/>
          <a:stretch/>
        </p:blipFill>
        <p:spPr>
          <a:xfrm>
            <a:off x="421759" y="3574474"/>
            <a:ext cx="5485448" cy="304286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5069" y="3800104"/>
            <a:ext cx="6003619" cy="2173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8726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2" y="486888"/>
            <a:ext cx="8915399" cy="621018"/>
          </a:xfrm>
        </p:spPr>
        <p:txBody>
          <a:bodyPr>
            <a:normAutofit fontScale="90000"/>
          </a:bodyPr>
          <a:lstStyle/>
          <a:p>
            <a:r>
              <a:rPr lang="en-GB" sz="3600" dirty="0" smtClean="0"/>
              <a:t>Multiplication: Repeated addition </a:t>
            </a:r>
            <a:endParaRPr lang="en-GB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6730" t="5985"/>
          <a:stretch/>
        </p:blipFill>
        <p:spPr>
          <a:xfrm>
            <a:off x="4261811" y="3966359"/>
            <a:ext cx="4073004" cy="26988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0071" y="1235651"/>
            <a:ext cx="9776484" cy="2602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5341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244099"/>
            <a:ext cx="8911687" cy="1280890"/>
          </a:xfrm>
        </p:spPr>
        <p:txBody>
          <a:bodyPr/>
          <a:lstStyle/>
          <a:p>
            <a:r>
              <a:rPr lang="en-GB" dirty="0" smtClean="0"/>
              <a:t>Multiplication: Using arrays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1381" y="1074048"/>
            <a:ext cx="10673231" cy="22766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1162" t="4440" r="8608" b="4573"/>
          <a:stretch/>
        </p:blipFill>
        <p:spPr>
          <a:xfrm>
            <a:off x="4131377" y="3350702"/>
            <a:ext cx="4073237" cy="3279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2098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65303"/>
          </a:xfrm>
        </p:spPr>
        <p:txBody>
          <a:bodyPr/>
          <a:lstStyle/>
          <a:p>
            <a:r>
              <a:rPr lang="en-GB" dirty="0" smtClean="0"/>
              <a:t>Multiplication: Mental Recall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75710" y="1389413"/>
            <a:ext cx="6769331" cy="4676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920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7627" y="269069"/>
            <a:ext cx="8911687" cy="1280890"/>
          </a:xfrm>
        </p:spPr>
        <p:txBody>
          <a:bodyPr/>
          <a:lstStyle/>
          <a:p>
            <a:r>
              <a:rPr lang="en-GB" dirty="0" smtClean="0"/>
              <a:t>Division: Sharing 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24558" y="3573250"/>
            <a:ext cx="4210040" cy="31751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3341" y="1217591"/>
            <a:ext cx="10194472" cy="2248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7838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5424" y="184723"/>
            <a:ext cx="8911687" cy="1280890"/>
          </a:xfrm>
        </p:spPr>
        <p:txBody>
          <a:bodyPr>
            <a:normAutofit/>
          </a:bodyPr>
          <a:lstStyle/>
          <a:p>
            <a:r>
              <a:rPr lang="en-GB" sz="2800" dirty="0" smtClean="0"/>
              <a:t>Division: Repeated grouping and subtracting </a:t>
            </a:r>
            <a:endParaRPr lang="en-GB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02179" y="825168"/>
            <a:ext cx="10726297" cy="29412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2179" y="3872138"/>
            <a:ext cx="3826081" cy="29027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t="27475" b="4733"/>
          <a:stretch/>
        </p:blipFill>
        <p:spPr>
          <a:xfrm>
            <a:off x="5273958" y="4607626"/>
            <a:ext cx="6183153" cy="2078182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5334147" y="3955265"/>
            <a:ext cx="6586101" cy="652361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000" dirty="0" smtClean="0"/>
              <a:t>Put 12 people in 6 groups. How many people in each group? 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1033224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7289" y="576609"/>
            <a:ext cx="8911687" cy="1280890"/>
          </a:xfrm>
        </p:spPr>
        <p:txBody>
          <a:bodyPr/>
          <a:lstStyle/>
          <a:p>
            <a:r>
              <a:rPr lang="en-GB" dirty="0" smtClean="0"/>
              <a:t>Place value: Understanding the value of each digit 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410" r="4566"/>
          <a:stretch/>
        </p:blipFill>
        <p:spPr>
          <a:xfrm>
            <a:off x="1092529" y="2591046"/>
            <a:ext cx="4310743" cy="215188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3132" y="2467057"/>
            <a:ext cx="4531426" cy="2399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6858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046659" y="142504"/>
            <a:ext cx="8982332" cy="6513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6566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50421" y="350977"/>
            <a:ext cx="8911687" cy="705926"/>
          </a:xfrm>
        </p:spPr>
        <p:txBody>
          <a:bodyPr/>
          <a:lstStyle/>
          <a:p>
            <a:r>
              <a:rPr lang="en-GB" dirty="0" smtClean="0"/>
              <a:t>How to help your child: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3782" y="1139311"/>
            <a:ext cx="10613963" cy="4058672"/>
          </a:xfrm>
        </p:spPr>
        <p:txBody>
          <a:bodyPr/>
          <a:lstStyle/>
          <a:p>
            <a:r>
              <a:rPr lang="en-GB" dirty="0" smtClean="0"/>
              <a:t>Count in 2, 5 and 10s daily forwards and backwards</a:t>
            </a:r>
          </a:p>
          <a:p>
            <a:r>
              <a:rPr lang="en-GB" dirty="0" smtClean="0"/>
              <a:t>Number bonds to 10 and 20</a:t>
            </a:r>
          </a:p>
          <a:p>
            <a:r>
              <a:rPr lang="en-GB" dirty="0" smtClean="0"/>
              <a:t>Count on or back from any number up to 100 daily</a:t>
            </a:r>
          </a:p>
          <a:p>
            <a:r>
              <a:rPr lang="en-GB" dirty="0" smtClean="0"/>
              <a:t>Ask your class teacher if there are any maths areas your child would benefit from practising at home</a:t>
            </a:r>
          </a:p>
          <a:p>
            <a:r>
              <a:rPr lang="en-GB" dirty="0" smtClean="0"/>
              <a:t>Counting on from any number</a:t>
            </a:r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2369" y="3168647"/>
            <a:ext cx="6953807" cy="3344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4305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9157" y="308759"/>
            <a:ext cx="8915399" cy="87039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Number bonds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2025" b="2445"/>
          <a:stretch/>
        </p:blipFill>
        <p:spPr>
          <a:xfrm>
            <a:off x="6824241" y="308759"/>
            <a:ext cx="4818237" cy="6388925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157606" y="1753485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 smtClean="0"/>
              <a:t>  </a:t>
            </a:r>
            <a:endParaRPr lang="en-GB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928395" y="1248721"/>
            <a:ext cx="5053189" cy="100952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800" dirty="0" smtClean="0"/>
              <a:t>Number bonds are vital to supporting children’s understanding and application of mathematical concepts. 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6662" t="4388" r="4741" b="-1206"/>
          <a:stretch/>
        </p:blipFill>
        <p:spPr>
          <a:xfrm>
            <a:off x="3120010" y="2448380"/>
            <a:ext cx="2675149" cy="4061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1144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39783" y="137222"/>
            <a:ext cx="8911687" cy="753427"/>
          </a:xfrm>
        </p:spPr>
        <p:txBody>
          <a:bodyPr/>
          <a:lstStyle/>
          <a:p>
            <a:r>
              <a:rPr lang="en-GB" dirty="0" smtClean="0"/>
              <a:t>Useful websites to use for Maths games: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4266" y="1335974"/>
            <a:ext cx="11397734" cy="5522026"/>
          </a:xfrm>
        </p:spPr>
        <p:txBody>
          <a:bodyPr>
            <a:normAutofit/>
          </a:bodyPr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ictgames.com/mobilePage/index.html</a:t>
            </a:r>
            <a:endParaRPr lang="en-GB" dirty="0"/>
          </a:p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www.bbc.co.uk/games/embed/karate-cats-2</a:t>
            </a:r>
            <a:endParaRPr lang="en-GB" dirty="0"/>
          </a:p>
          <a:p>
            <a:r>
              <a:rPr lang="en-GB" dirty="0" smtClean="0">
                <a:hlinkClick r:id="rId4"/>
              </a:rPr>
              <a:t>www.mathszone.co.uk</a:t>
            </a:r>
            <a:endParaRPr lang="en-GB" dirty="0"/>
          </a:p>
          <a:p>
            <a:r>
              <a:rPr lang="en-GB" dirty="0">
                <a:hlinkClick r:id="rId5"/>
              </a:rPr>
              <a:t>www.bbc.co.uk/bitesize/primary</a:t>
            </a:r>
            <a:r>
              <a:rPr lang="en-GB" dirty="0"/>
              <a:t> </a:t>
            </a:r>
            <a:endParaRPr lang="en-GB" dirty="0">
              <a:hlinkClick r:id="rId6"/>
            </a:endParaRPr>
          </a:p>
          <a:p>
            <a:r>
              <a:rPr lang="en-GB" dirty="0">
                <a:hlinkClick r:id="rId7"/>
              </a:rPr>
              <a:t>www.maths-excerise-for-kids.com</a:t>
            </a:r>
            <a:r>
              <a:rPr lang="en-GB" dirty="0"/>
              <a:t> </a:t>
            </a:r>
          </a:p>
          <a:p>
            <a:r>
              <a:rPr lang="en-GB" dirty="0" smtClean="0">
                <a:hlinkClick r:id="rId8"/>
              </a:rPr>
              <a:t>www.primarygames.com/maths</a:t>
            </a:r>
            <a:endParaRPr lang="en-GB" dirty="0"/>
          </a:p>
          <a:p>
            <a:r>
              <a:rPr lang="en-GB" dirty="0" smtClean="0">
                <a:hlinkClick r:id="rId9"/>
              </a:rPr>
              <a:t>www.theschoolrun.com/primary-numeracy-glossary-for-parents</a:t>
            </a:r>
            <a:endParaRPr lang="en-GB" dirty="0"/>
          </a:p>
          <a:p>
            <a:r>
              <a:rPr lang="en-GB" dirty="0">
                <a:hlinkClick r:id="rId10"/>
              </a:rPr>
              <a:t>https://home.oxfordowl.co.uk/maths/primary-number-place-value/number-place-value-year-2-age-6-7</a:t>
            </a:r>
            <a:r>
              <a:rPr lang="en-GB" dirty="0" smtClean="0">
                <a:hlinkClick r:id="rId10"/>
              </a:rPr>
              <a:t>/</a:t>
            </a:r>
            <a:endParaRPr lang="en-GB" dirty="0"/>
          </a:p>
          <a:p>
            <a:r>
              <a:rPr lang="en-GB" dirty="0">
                <a:hlinkClick r:id="rId11"/>
              </a:rPr>
              <a:t>https://www.mathplayground.com/math-games.html</a:t>
            </a:r>
            <a:endParaRPr lang="en-GB" dirty="0"/>
          </a:p>
          <a:p>
            <a:r>
              <a:rPr lang="en-GB" dirty="0">
                <a:hlinkClick r:id="rId12"/>
              </a:rPr>
              <a:t>https://nrich.maths.org/9086</a:t>
            </a:r>
            <a:endParaRPr lang="en-GB" dirty="0"/>
          </a:p>
          <a:p>
            <a:r>
              <a:rPr lang="en-GB" dirty="0">
                <a:hlinkClick r:id="rId13"/>
              </a:rPr>
              <a:t>https://www.topmarks.co.uk/maths-games/hit-the-button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7126448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E8263807155D345B519FD1ABA832468" ma:contentTypeVersion="18" ma:contentTypeDescription="Create a new document." ma:contentTypeScope="" ma:versionID="11b194b6c884bf362b4fe7e18a48bd0c">
  <xsd:schema xmlns:xsd="http://www.w3.org/2001/XMLSchema" xmlns:xs="http://www.w3.org/2001/XMLSchema" xmlns:p="http://schemas.microsoft.com/office/2006/metadata/properties" xmlns:ns2="2b1d4188-7f33-45cb-8128-d2be39aa6170" xmlns:ns3="125b305f-49bd-4066-9e3e-98cbc98a7930" targetNamespace="http://schemas.microsoft.com/office/2006/metadata/properties" ma:root="true" ma:fieldsID="64d5fb517f8530316bbda9cc89578a58" ns2:_="" ns3:_="">
    <xsd:import namespace="2b1d4188-7f33-45cb-8128-d2be39aa6170"/>
    <xsd:import namespace="125b305f-49bd-4066-9e3e-98cbc98a79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1d4188-7f33-45cb-8128-d2be39aa617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ac6c2acc-6851-4301-97cf-61b762822469}" ma:internalName="TaxCatchAll" ma:showField="CatchAllData" ma:web="2b1d4188-7f33-45cb-8128-d2be39aa617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5b305f-49bd-4066-9e3e-98cbc98a79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d6d3b8f-2346-4b02-90a7-a8bf17e3035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b1d4188-7f33-45cb-8128-d2be39aa6170" xsi:nil="true"/>
    <lcf76f155ced4ddcb4097134ff3c332f xmlns="125b305f-49bd-4066-9e3e-98cbc98a793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9EF0D88-0B3A-46BE-AEB8-C214F2CEF9F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F6D8298-EC6C-403D-A17A-5CE62B7142C8}"/>
</file>

<file path=customXml/itemProps3.xml><?xml version="1.0" encoding="utf-8"?>
<ds:datastoreItem xmlns:ds="http://schemas.openxmlformats.org/officeDocument/2006/customXml" ds:itemID="{7E605559-9B5C-4C87-BE2F-8C3302E50C2D}"/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164</TotalTime>
  <Words>861</Words>
  <Application>Microsoft Office PowerPoint</Application>
  <PresentationFormat>Widescreen</PresentationFormat>
  <Paragraphs>90</Paragraphs>
  <Slides>25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Calibri</vt:lpstr>
      <vt:lpstr>Century Gothic</vt:lpstr>
      <vt:lpstr>Comic Sans MS</vt:lpstr>
      <vt:lpstr>Wingdings 3</vt:lpstr>
      <vt:lpstr>Wisp</vt:lpstr>
      <vt:lpstr>KS1 Maths Parent Workshop at Hazel Wood Infant school</vt:lpstr>
      <vt:lpstr>Our aim is to provide opportunities to enable all children to:  </vt:lpstr>
      <vt:lpstr>Fixed vs Growth Mindset - Carol Dweck </vt:lpstr>
      <vt:lpstr>How would you solve these calculations? </vt:lpstr>
      <vt:lpstr>How would you solve these calculations? </vt:lpstr>
      <vt:lpstr>Today we will focus on: Number: addition and subtraction, multiplication and division.  Place value: value of each digit and number bonds </vt:lpstr>
      <vt:lpstr>Concrete, Pictorial, Abstract (CPA)</vt:lpstr>
      <vt:lpstr>Addition (using objects and pictures) </vt:lpstr>
      <vt:lpstr>Addition: using number facts and counting on </vt:lpstr>
      <vt:lpstr>Addition: Using a number line (or beaded number line)</vt:lpstr>
      <vt:lpstr>Addition: Using a number square </vt:lpstr>
      <vt:lpstr>Addition using place value and partitioning </vt:lpstr>
      <vt:lpstr>Subtraction: Physically taking away</vt:lpstr>
      <vt:lpstr>Subtraction: Finding the difference</vt:lpstr>
      <vt:lpstr>Subtraction: Counting back (objects, number line or 100 square) </vt:lpstr>
      <vt:lpstr>Multiplication: Repeated addition </vt:lpstr>
      <vt:lpstr>Multiplication: Using arrays </vt:lpstr>
      <vt:lpstr>Multiplication: Mental Recall </vt:lpstr>
      <vt:lpstr>Division: Sharing  </vt:lpstr>
      <vt:lpstr>Division: Repeated grouping and subtracting </vt:lpstr>
      <vt:lpstr>Place value: Understanding the value of each digit  </vt:lpstr>
      <vt:lpstr>PowerPoint Presentation</vt:lpstr>
      <vt:lpstr>How to help your child:</vt:lpstr>
      <vt:lpstr>Number bonds </vt:lpstr>
      <vt:lpstr>Useful websites to use for Maths games:</vt:lpstr>
    </vt:vector>
  </TitlesOfParts>
  <Company>Drift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KS1 Maths Parent Workshop at Hazel Wood Infant school</dc:title>
  <dc:creator>G.Pooley</dc:creator>
  <cp:lastModifiedBy>G.Pooley</cp:lastModifiedBy>
  <cp:revision>22</cp:revision>
  <dcterms:created xsi:type="dcterms:W3CDTF">2023-10-17T07:53:14Z</dcterms:created>
  <dcterms:modified xsi:type="dcterms:W3CDTF">2023-11-07T13:17:18Z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0x0101003E8263807155D345B519FD1ABA832468</vt:lpwstr>
  </property>
</Properties>
</file>