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6"/>
  </p:notesMasterIdLst>
  <p:sldIdLst>
    <p:sldId id="256" r:id="rId5"/>
    <p:sldId id="258" r:id="rId6"/>
    <p:sldId id="263" r:id="rId7"/>
    <p:sldId id="281" r:id="rId8"/>
    <p:sldId id="262" r:id="rId9"/>
    <p:sldId id="264" r:id="rId10"/>
    <p:sldId id="282" r:id="rId11"/>
    <p:sldId id="283" r:id="rId12"/>
    <p:sldId id="279" r:id="rId13"/>
    <p:sldId id="278" r:id="rId14"/>
    <p:sldId id="28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942EF6-7A36-339F-2A3E-2539D487444C}" v="25" dt="2026-03-09T13:32:10.856"/>
    <p1510:client id="{64014A8E-9056-D133-18E1-57C52F1FF103}" v="8" dt="2026-03-09T09:26:58.1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a White" userId="S::g.white2@hazelwood-inf.hants.sch.uk::1c515190-5b0f-4d80-8826-62582c056ef9" providerId="AD" clId="Web-{47942EF6-7A36-339F-2A3E-2539D487444C}"/>
    <pc:docChg chg="delSld modSld">
      <pc:chgData name="Georgia White" userId="S::g.white2@hazelwood-inf.hants.sch.uk::1c515190-5b0f-4d80-8826-62582c056ef9" providerId="AD" clId="Web-{47942EF6-7A36-339F-2A3E-2539D487444C}" dt="2026-03-09T13:32:10.856" v="24"/>
      <pc:docMkLst>
        <pc:docMk/>
      </pc:docMkLst>
      <pc:sldChg chg="modSp">
        <pc:chgData name="Georgia White" userId="S::g.white2@hazelwood-inf.hants.sch.uk::1c515190-5b0f-4d80-8826-62582c056ef9" providerId="AD" clId="Web-{47942EF6-7A36-339F-2A3E-2539D487444C}" dt="2026-03-09T13:31:06.324" v="21" actId="20577"/>
        <pc:sldMkLst>
          <pc:docMk/>
          <pc:sldMk cId="3855499801" sldId="262"/>
        </pc:sldMkLst>
        <pc:spChg chg="mod">
          <ac:chgData name="Georgia White" userId="S::g.white2@hazelwood-inf.hants.sch.uk::1c515190-5b0f-4d80-8826-62582c056ef9" providerId="AD" clId="Web-{47942EF6-7A36-339F-2A3E-2539D487444C}" dt="2026-03-09T13:31:06.324" v="21" actId="20577"/>
          <ac:spMkLst>
            <pc:docMk/>
            <pc:sldMk cId="3855499801" sldId="262"/>
            <ac:spMk id="3" creationId="{00000000-0000-0000-0000-000000000000}"/>
          </ac:spMkLst>
        </pc:spChg>
      </pc:sldChg>
      <pc:sldChg chg="modSp">
        <pc:chgData name="Georgia White" userId="S::g.white2@hazelwood-inf.hants.sch.uk::1c515190-5b0f-4d80-8826-62582c056ef9" providerId="AD" clId="Web-{47942EF6-7A36-339F-2A3E-2539D487444C}" dt="2026-03-09T13:29:57.573" v="17" actId="20577"/>
        <pc:sldMkLst>
          <pc:docMk/>
          <pc:sldMk cId="1918891755" sldId="281"/>
        </pc:sldMkLst>
        <pc:spChg chg="mod">
          <ac:chgData name="Georgia White" userId="S::g.white2@hazelwood-inf.hants.sch.uk::1c515190-5b0f-4d80-8826-62582c056ef9" providerId="AD" clId="Web-{47942EF6-7A36-339F-2A3E-2539D487444C}" dt="2026-03-09T13:29:57.573" v="17" actId="20577"/>
          <ac:spMkLst>
            <pc:docMk/>
            <pc:sldMk cId="1918891755" sldId="281"/>
            <ac:spMk id="4" creationId="{B700C14F-714E-7948-8544-960343C2592F}"/>
          </ac:spMkLst>
        </pc:spChg>
      </pc:sldChg>
      <pc:sldChg chg="modSp">
        <pc:chgData name="Georgia White" userId="S::g.white2@hazelwood-inf.hants.sch.uk::1c515190-5b0f-4d80-8826-62582c056ef9" providerId="AD" clId="Web-{47942EF6-7A36-339F-2A3E-2539D487444C}" dt="2026-03-09T13:31:44.199" v="23" actId="20577"/>
        <pc:sldMkLst>
          <pc:docMk/>
          <pc:sldMk cId="2293304653" sldId="282"/>
        </pc:sldMkLst>
        <pc:spChg chg="mod">
          <ac:chgData name="Georgia White" userId="S::g.white2@hazelwood-inf.hants.sch.uk::1c515190-5b0f-4d80-8826-62582c056ef9" providerId="AD" clId="Web-{47942EF6-7A36-339F-2A3E-2539D487444C}" dt="2026-03-09T13:31:44.199" v="23" actId="20577"/>
          <ac:spMkLst>
            <pc:docMk/>
            <pc:sldMk cId="2293304653" sldId="282"/>
            <ac:spMk id="8" creationId="{00000000-0000-0000-0000-000000000000}"/>
          </ac:spMkLst>
        </pc:spChg>
      </pc:sldChg>
      <pc:sldChg chg="del">
        <pc:chgData name="Georgia White" userId="S::g.white2@hazelwood-inf.hants.sch.uk::1c515190-5b0f-4d80-8826-62582c056ef9" providerId="AD" clId="Web-{47942EF6-7A36-339F-2A3E-2539D487444C}" dt="2026-03-09T13:32:10.856" v="24"/>
        <pc:sldMkLst>
          <pc:docMk/>
          <pc:sldMk cId="3573989876" sldId="284"/>
        </pc:sldMkLst>
      </pc:sldChg>
    </pc:docChg>
  </pc:docChgLst>
  <pc:docChgLst>
    <pc:chgData name="Georgia White" userId="S::g.white2@hazelwood-inf.hants.sch.uk::1c515190-5b0f-4d80-8826-62582c056ef9" providerId="AD" clId="Web-{64014A8E-9056-D133-18E1-57C52F1FF103}"/>
    <pc:docChg chg="modSld">
      <pc:chgData name="Georgia White" userId="S::g.white2@hazelwood-inf.hants.sch.uk::1c515190-5b0f-4d80-8826-62582c056ef9" providerId="AD" clId="Web-{64014A8E-9056-D133-18E1-57C52F1FF103}" dt="2026-03-09T09:26:56.207" v="5" actId="1076"/>
      <pc:docMkLst>
        <pc:docMk/>
      </pc:docMkLst>
      <pc:sldChg chg="addSp modSp">
        <pc:chgData name="Georgia White" userId="S::g.white2@hazelwood-inf.hants.sch.uk::1c515190-5b0f-4d80-8826-62582c056ef9" providerId="AD" clId="Web-{64014A8E-9056-D133-18E1-57C52F1FF103}" dt="2026-03-09T09:26:56.207" v="5" actId="1076"/>
        <pc:sldMkLst>
          <pc:docMk/>
          <pc:sldMk cId="2396496087" sldId="283"/>
        </pc:sldMkLst>
        <pc:picChg chg="add mod">
          <ac:chgData name="Georgia White" userId="S::g.white2@hazelwood-inf.hants.sch.uk::1c515190-5b0f-4d80-8826-62582c056ef9" providerId="AD" clId="Web-{64014A8E-9056-D133-18E1-57C52F1FF103}" dt="2026-03-09T09:26:27.503" v="2" actId="1076"/>
          <ac:picMkLst>
            <pc:docMk/>
            <pc:sldMk cId="2396496087" sldId="283"/>
            <ac:picMk id="4" creationId="{FDBDEDFB-36AE-69D6-C9A4-A305D2452798}"/>
          </ac:picMkLst>
        </pc:picChg>
        <pc:picChg chg="add mod">
          <ac:chgData name="Georgia White" userId="S::g.white2@hazelwood-inf.hants.sch.uk::1c515190-5b0f-4d80-8826-62582c056ef9" providerId="AD" clId="Web-{64014A8E-9056-D133-18E1-57C52F1FF103}" dt="2026-03-09T09:26:56.207" v="5" actId="1076"/>
          <ac:picMkLst>
            <pc:docMk/>
            <pc:sldMk cId="2396496087" sldId="283"/>
            <ac:picMk id="5" creationId="{93AFFA34-843B-45A3-6009-80CA0EB679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34AC9-CA1B-4DDE-BA83-D4A783D5933E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48A10-6645-4D20-90AF-FB16A991D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783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65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84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91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757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84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25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596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68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05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781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1439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593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096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498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90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11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58C1C-736E-4B51-B787-A3D8F16B5D0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76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games.com/maths" TargetMode="External"/><Relationship Id="rId13" Type="http://schemas.openxmlformats.org/officeDocument/2006/relationships/hyperlink" Target="https://whiteroseeducation.com/parent-pupil-resources/maths/home-learning" TargetMode="External"/><Relationship Id="rId3" Type="http://schemas.openxmlformats.org/officeDocument/2006/relationships/hyperlink" Target="https://www.bbc.co.uk/games/embed/karate-cats-2" TargetMode="External"/><Relationship Id="rId7" Type="http://schemas.openxmlformats.org/officeDocument/2006/relationships/hyperlink" Target="http://www.maths-excerise-for-kids.com/" TargetMode="External"/><Relationship Id="rId12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ictgames.com/mobilePage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aths/" TargetMode="External"/><Relationship Id="rId11" Type="http://schemas.openxmlformats.org/officeDocument/2006/relationships/hyperlink" Target="https://nrich.maths.org/9086" TargetMode="External"/><Relationship Id="rId5" Type="http://schemas.openxmlformats.org/officeDocument/2006/relationships/hyperlink" Target="http://www.bbc.co.uk/bitesize/primary" TargetMode="External"/><Relationship Id="rId10" Type="http://schemas.openxmlformats.org/officeDocument/2006/relationships/hyperlink" Target="https://www.mathplayground.com/math-games.html" TargetMode="External"/><Relationship Id="rId4" Type="http://schemas.openxmlformats.org/officeDocument/2006/relationships/hyperlink" Target="http://www.mathszone.co.uk/" TargetMode="External"/><Relationship Id="rId9" Type="http://schemas.openxmlformats.org/officeDocument/2006/relationships/hyperlink" Target="http://www.theschoolrun.com/primary-numeracy-glossary-for-par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9326" y="3060865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YR Maths Parent Workshop at Hazel Wood Infant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3371" y="351312"/>
            <a:ext cx="2371354" cy="256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44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Our aim is to provide opportunities to enable all children to: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• </a:t>
            </a:r>
            <a:r>
              <a:rPr lang="en-GB" sz="2400" dirty="0"/>
              <a:t>Enjoy numbers! </a:t>
            </a:r>
          </a:p>
          <a:p>
            <a:r>
              <a:rPr lang="en-GB" sz="2400" dirty="0"/>
              <a:t>• Explore, investigate and get creative with numbers</a:t>
            </a:r>
          </a:p>
          <a:p>
            <a:r>
              <a:rPr lang="en-GB" sz="2400" dirty="0"/>
              <a:t> • Communicate mathematical ideas with confidence </a:t>
            </a:r>
          </a:p>
          <a:p>
            <a:r>
              <a:rPr lang="en-GB" sz="2400" dirty="0"/>
              <a:t>• Develop a secure understanding of mathematical foundations </a:t>
            </a:r>
          </a:p>
          <a:p>
            <a:r>
              <a:rPr lang="en-GB" sz="2400" dirty="0"/>
              <a:t>• Use manipulatives to demonstrate their understanding </a:t>
            </a:r>
          </a:p>
          <a:p>
            <a:r>
              <a:rPr lang="en-GB" sz="2400" dirty="0"/>
              <a:t>• Recall number facts with increasing speed, fluency and accuracy</a:t>
            </a:r>
          </a:p>
        </p:txBody>
      </p:sp>
    </p:spTree>
    <p:extLst>
      <p:ext uri="{BB962C8B-B14F-4D97-AF65-F5344CB8AC3E}">
        <p14:creationId xmlns:p14="http://schemas.microsoft.com/office/powerpoint/2010/main" val="3654034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1" y="805716"/>
            <a:ext cx="8915399" cy="1950522"/>
          </a:xfrm>
        </p:spPr>
        <p:txBody>
          <a:bodyPr/>
          <a:lstStyle/>
          <a:p>
            <a:r>
              <a:rPr lang="en-GB" dirty="0"/>
              <a:t>Fixed vs Growth </a:t>
            </a:r>
            <a:r>
              <a:rPr lang="en-GB" dirty="0" err="1"/>
              <a:t>Mindset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2" y="2829826"/>
            <a:ext cx="8915399" cy="1126283"/>
          </a:xfrm>
        </p:spPr>
        <p:txBody>
          <a:bodyPr>
            <a:noAutofit/>
          </a:bodyPr>
          <a:lstStyle/>
          <a:p>
            <a:r>
              <a:rPr lang="en-GB" sz="2200" dirty="0"/>
              <a:t>We believe that everyone can get better at maths...when they put in the effort and work at it.</a:t>
            </a:r>
          </a:p>
          <a:p>
            <a:r>
              <a:rPr lang="en-GB" sz="2200" dirty="0"/>
              <a:t> We do not praise children for being clever when they succeed at something, but instead praise them for </a:t>
            </a:r>
            <a:r>
              <a:rPr lang="en-GB" sz="2200" b="1" dirty="0"/>
              <a:t>working hard. </a:t>
            </a:r>
          </a:p>
          <a:p>
            <a:r>
              <a:rPr lang="en-GB" sz="2200" dirty="0"/>
              <a:t>Children learn to associate </a:t>
            </a:r>
            <a:r>
              <a:rPr lang="en-GB" sz="2200" b="1" dirty="0"/>
              <a:t>achievement</a:t>
            </a:r>
            <a:r>
              <a:rPr lang="en-GB" sz="2200" dirty="0"/>
              <a:t> with </a:t>
            </a:r>
            <a:r>
              <a:rPr lang="en-GB" sz="2200" b="1" dirty="0"/>
              <a:t>effort </a:t>
            </a:r>
            <a:r>
              <a:rPr lang="en-GB" sz="2200" dirty="0"/>
              <a:t>(which is something they can influence themselves – by working hard), not ‘cleverness’. </a:t>
            </a:r>
          </a:p>
          <a:p>
            <a:r>
              <a:rPr lang="en-GB" sz="2200" b="1" dirty="0"/>
              <a:t>MISTAKES</a:t>
            </a:r>
            <a:r>
              <a:rPr lang="en-GB" sz="2200" dirty="0"/>
              <a:t> are good! It is how we learn. </a:t>
            </a:r>
          </a:p>
        </p:txBody>
      </p:sp>
      <p:pic>
        <p:nvPicPr>
          <p:cNvPr id="4" name="Picture 2" descr="Pin on Kindergart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4206" y="255781"/>
            <a:ext cx="2287794" cy="1525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465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5807" y="335648"/>
            <a:ext cx="8596668" cy="1213922"/>
          </a:xfrm>
        </p:spPr>
        <p:txBody>
          <a:bodyPr/>
          <a:lstStyle/>
          <a:p>
            <a:r>
              <a:rPr lang="en-GB" dirty="0"/>
              <a:t>Early Learning Goals (ELG) for Maths- End of Year R 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00C14F-714E-7948-8544-960343C2592F}"/>
              </a:ext>
            </a:extLst>
          </p:cNvPr>
          <p:cNvSpPr txBox="1">
            <a:spLocks/>
          </p:cNvSpPr>
          <p:nvPr/>
        </p:nvSpPr>
        <p:spPr>
          <a:xfrm>
            <a:off x="631176" y="1359070"/>
            <a:ext cx="11560824" cy="53084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dirty="0"/>
              <a:t>There are two strands of maths in the Early Years Curriculum:</a:t>
            </a:r>
            <a:r>
              <a:rPr lang="en-GB" dirty="0"/>
              <a:t>  </a:t>
            </a:r>
          </a:p>
          <a:p>
            <a:r>
              <a:rPr lang="en-GB" sz="2800" b="1" u="sng" dirty="0"/>
              <a:t>Number (ELG)</a:t>
            </a:r>
          </a:p>
          <a:p>
            <a:pPr algn="ctr"/>
            <a:r>
              <a:rPr lang="en-GB" sz="1500" dirty="0">
                <a:solidFill>
                  <a:schemeClr val="tx1"/>
                </a:solidFill>
                <a:ea typeface="+mj-lt"/>
                <a:cs typeface="+mj-lt"/>
              </a:rPr>
              <a:t>-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 Have a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deep understanding of number to 10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, including the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composition of each number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; </a:t>
            </a:r>
            <a:endParaRPr lang="en-GB" sz="1800" dirty="0">
              <a:solidFill>
                <a:schemeClr val="tx1"/>
              </a:solidFill>
            </a:endParaRPr>
          </a:p>
          <a:p>
            <a:pPr algn="ctr"/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-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Subitise (recognise quantities without counting)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 up to 5;</a:t>
            </a:r>
            <a:endParaRPr lang="en-GB" sz="1800" dirty="0">
              <a:solidFill>
                <a:schemeClr val="tx1"/>
              </a:solidFill>
            </a:endParaRPr>
          </a:p>
          <a:p>
            <a:pPr algn="ctr"/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- Automatically recall (without reference to rhymes, counting or other aids)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number bonds up to 5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 (including subtraction facts) and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some number bonds to 10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, including </a:t>
            </a:r>
            <a:r>
              <a:rPr lang="en-GB" sz="1800" b="1">
                <a:solidFill>
                  <a:schemeClr val="tx1"/>
                </a:solidFill>
                <a:ea typeface="+mj-lt"/>
                <a:cs typeface="+mj-lt"/>
              </a:rPr>
              <a:t>double facts.</a:t>
            </a:r>
            <a:endParaRPr lang="en-GB" sz="1800" b="1">
              <a:solidFill>
                <a:schemeClr val="tx1"/>
              </a:solidFill>
            </a:endParaRPr>
          </a:p>
          <a:p>
            <a:pPr algn="ctr"/>
            <a:endParaRPr lang="en-GB" sz="1800" b="1" dirty="0">
              <a:solidFill>
                <a:schemeClr val="tx1"/>
              </a:solidFill>
            </a:endParaRPr>
          </a:p>
          <a:p>
            <a:r>
              <a:rPr lang="en-GB" sz="2800" b="1" u="sng"/>
              <a:t>Numerical Pattern(ELG)</a:t>
            </a:r>
          </a:p>
          <a:p>
            <a:endParaRPr lang="en-GB" sz="2800" b="1" u="sng" dirty="0">
              <a:solidFill>
                <a:srgbClr val="A53010"/>
              </a:solidFill>
              <a:ea typeface="+mj-lt"/>
              <a:cs typeface="+mj-lt"/>
            </a:endParaRPr>
          </a:p>
          <a:p>
            <a:pPr algn="ctr"/>
            <a:r>
              <a:rPr lang="en-GB" sz="1800" b="1" dirty="0">
                <a:solidFill>
                  <a:srgbClr val="505050"/>
                </a:solidFill>
                <a:ea typeface="+mj-lt"/>
                <a:cs typeface="+mj-lt"/>
              </a:rPr>
              <a:t>- 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Verbally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count beyond 20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, recognising the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pattern of the counting system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;</a:t>
            </a:r>
            <a:endParaRPr lang="en-GB" sz="1800" dirty="0">
              <a:solidFill>
                <a:schemeClr val="tx1"/>
              </a:solidFill>
            </a:endParaRPr>
          </a:p>
          <a:p>
            <a:pPr algn="ctr"/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-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Compare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 quantities up to 10 in different contexts, recognising when one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quantity is greater than, less than or the same as the other quantity;</a:t>
            </a:r>
            <a:endParaRPr lang="en-GB" sz="1800" b="1">
              <a:solidFill>
                <a:schemeClr val="tx1"/>
              </a:solidFill>
            </a:endParaRPr>
          </a:p>
          <a:p>
            <a:pPr algn="ctr"/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- Explore and represent patterns within numbers up to 10, including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evens and odds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, 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double facts</a:t>
            </a:r>
            <a:r>
              <a:rPr lang="en-GB" sz="1800" dirty="0">
                <a:solidFill>
                  <a:schemeClr val="tx1"/>
                </a:solidFill>
                <a:ea typeface="+mj-lt"/>
                <a:cs typeface="+mj-lt"/>
              </a:rPr>
              <a:t> and how quantities can be distributed</a:t>
            </a:r>
            <a:r>
              <a:rPr lang="en-GB" sz="1800" b="1" dirty="0">
                <a:solidFill>
                  <a:schemeClr val="tx1"/>
                </a:solidFill>
                <a:ea typeface="+mj-lt"/>
                <a:cs typeface="+mj-lt"/>
              </a:rPr>
              <a:t> equally.</a:t>
            </a:r>
            <a:endParaRPr lang="en-GB" sz="1800" b="1" dirty="0">
              <a:solidFill>
                <a:schemeClr val="tx1"/>
              </a:solidFill>
            </a:endParaRP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918891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9271" y="380010"/>
            <a:ext cx="8915399" cy="1749174"/>
          </a:xfrm>
        </p:spPr>
        <p:txBody>
          <a:bodyPr/>
          <a:lstStyle/>
          <a:p>
            <a:r>
              <a:rPr lang="en-GB" dirty="0"/>
              <a:t>Concrete, Pictorial, Abstract (CPA)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73184" y="2850078"/>
            <a:ext cx="9735189" cy="3918857"/>
          </a:xfrm>
        </p:spPr>
        <p:txBody>
          <a:bodyPr>
            <a:normAutofit/>
          </a:bodyPr>
          <a:lstStyle/>
          <a:p>
            <a:r>
              <a:rPr lang="en-GB" b="1" dirty="0"/>
              <a:t>Concrete </a:t>
            </a:r>
            <a:r>
              <a:rPr lang="en-GB" dirty="0"/>
              <a:t>is the “doing” stage. Every abstract concept is first introduced using </a:t>
            </a:r>
            <a:r>
              <a:rPr lang="en-GB" b="1" dirty="0"/>
              <a:t>physical, interactive concrete materials.</a:t>
            </a:r>
            <a:r>
              <a:rPr lang="en-GB" dirty="0"/>
              <a:t> For example, if a problem involves adding pieces of fruit, children can first handle actual fruit. </a:t>
            </a:r>
          </a:p>
          <a:p>
            <a:endParaRPr lang="en-GB" dirty="0"/>
          </a:p>
          <a:p>
            <a:r>
              <a:rPr lang="en-GB" b="1" dirty="0"/>
              <a:t>Pictorial</a:t>
            </a:r>
            <a:r>
              <a:rPr lang="en-GB" dirty="0"/>
              <a:t> is the “seeing” stage. Here, </a:t>
            </a:r>
            <a:r>
              <a:rPr lang="en-GB" b="1" dirty="0"/>
              <a:t>visual representations</a:t>
            </a:r>
            <a:r>
              <a:rPr lang="en-GB" dirty="0"/>
              <a:t> of concrete objects are used to model problems. Building or drawing a model makes it easier for children to grasp difficult abstract concepts (for example, fractions).</a:t>
            </a:r>
          </a:p>
          <a:p>
            <a:endParaRPr lang="en-GB" dirty="0"/>
          </a:p>
          <a:p>
            <a:r>
              <a:rPr lang="en-GB" b="1" dirty="0"/>
              <a:t>Abstract </a:t>
            </a:r>
            <a:r>
              <a:rPr lang="en-GB" dirty="0"/>
              <a:t>is the “symbolic” stage, where children use abstract </a:t>
            </a:r>
            <a:r>
              <a:rPr lang="en-GB" b="1" dirty="0"/>
              <a:t>symbols to model problems</a:t>
            </a:r>
            <a:r>
              <a:rPr lang="en-GB" dirty="0"/>
              <a:t>. Children are introduced to the concept at a symbolic level, using only numbers, notation, and mathematical symbols (for example,</a:t>
            </a:r>
            <a:r>
              <a:rPr lang="en-GB" b="1" dirty="0"/>
              <a:t> +, –, x, /)</a:t>
            </a:r>
            <a:r>
              <a:rPr lang="en-GB" dirty="0"/>
              <a:t> to indicate addition, multiplication or division.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420" y="182590"/>
            <a:ext cx="2915948" cy="266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99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 (using objects and pictures)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136" y="2128521"/>
            <a:ext cx="3978232" cy="37190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-626" r="2625" b="-1"/>
          <a:stretch/>
        </p:blipFill>
        <p:spPr>
          <a:xfrm>
            <a:off x="4492892" y="2861952"/>
            <a:ext cx="7524937" cy="159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93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6629" y="316748"/>
            <a:ext cx="8911687" cy="1280890"/>
          </a:xfrm>
        </p:spPr>
        <p:txBody>
          <a:bodyPr/>
          <a:lstStyle/>
          <a:p>
            <a:r>
              <a:rPr lang="en-GB" dirty="0"/>
              <a:t>Maths In Year R 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86629" y="1597638"/>
            <a:ext cx="9735189" cy="39188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Maths is everywhere!</a:t>
            </a:r>
          </a:p>
          <a:p>
            <a:r>
              <a:rPr lang="en-GB" sz="2000" dirty="0"/>
              <a:t>Children learn key maths skills during play in both the </a:t>
            </a:r>
            <a:r>
              <a:rPr lang="en-GB" sz="2000" b="1" dirty="0"/>
              <a:t>outside and inside provision </a:t>
            </a:r>
            <a:r>
              <a:rPr lang="en-GB" sz="2000" dirty="0"/>
              <a:t>alongside</a:t>
            </a:r>
            <a:r>
              <a:rPr lang="en-GB" sz="2000" b="1" dirty="0"/>
              <a:t> targeted maths teaching</a:t>
            </a:r>
            <a:r>
              <a:rPr lang="en-GB" sz="2000" dirty="0"/>
              <a:t>.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Daily maths sessions include: </a:t>
            </a:r>
          </a:p>
          <a:p>
            <a:r>
              <a:rPr lang="en-GB" sz="2000" dirty="0"/>
              <a:t>Whole class input </a:t>
            </a:r>
          </a:p>
          <a:p>
            <a:r>
              <a:rPr lang="en-GB" sz="2000" dirty="0"/>
              <a:t>Small focused activity with an adult </a:t>
            </a:r>
          </a:p>
          <a:p>
            <a:r>
              <a:rPr lang="en-GB" sz="2000" dirty="0"/>
              <a:t>Rotation of independent maths activities </a:t>
            </a:r>
          </a:p>
          <a:p>
            <a:r>
              <a:rPr lang="en-GB" sz="2000" dirty="0"/>
              <a:t>Being active! </a:t>
            </a:r>
          </a:p>
        </p:txBody>
      </p:sp>
    </p:spTree>
    <p:extLst>
      <p:ext uri="{BB962C8B-B14F-4D97-AF65-F5344CB8AC3E}">
        <p14:creationId xmlns:p14="http://schemas.microsoft.com/office/powerpoint/2010/main" val="2293304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2900" y="281122"/>
            <a:ext cx="8911687" cy="1280890"/>
          </a:xfrm>
        </p:spPr>
        <p:txBody>
          <a:bodyPr/>
          <a:lstStyle/>
          <a:p>
            <a:r>
              <a:rPr lang="en-GB" dirty="0"/>
              <a:t>Maths In Year R is always fun!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5044" b="14274"/>
          <a:stretch>
            <a:fillRect/>
          </a:stretch>
        </p:blipFill>
        <p:spPr>
          <a:xfrm>
            <a:off x="2581362" y="4022411"/>
            <a:ext cx="2738206" cy="23586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7493" t="-8586" r="8285" b="8586"/>
          <a:stretch/>
        </p:blipFill>
        <p:spPr>
          <a:xfrm>
            <a:off x="1573634" y="921567"/>
            <a:ext cx="2962936" cy="26499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rcRect t="731" r="35673"/>
          <a:stretch>
            <a:fillRect/>
          </a:stretch>
        </p:blipFill>
        <p:spPr>
          <a:xfrm>
            <a:off x="9357756" y="4336886"/>
            <a:ext cx="1593273" cy="23586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4548" y="1114739"/>
            <a:ext cx="1956956" cy="25877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8954" y="4124136"/>
            <a:ext cx="2295915" cy="2358674"/>
          </a:xfrm>
          <a:prstGeom prst="rect">
            <a:avLst/>
          </a:prstGeom>
        </p:spPr>
      </p:pic>
      <p:pic>
        <p:nvPicPr>
          <p:cNvPr id="4" name="Picture 3" descr="A group of children sitting on the floor&#10;&#10;AI-generated content may be incorrect.">
            <a:extLst>
              <a:ext uri="{FF2B5EF4-FFF2-40B4-BE49-F238E27FC236}">
                <a16:creationId xmlns:a16="http://schemas.microsoft.com/office/drawing/2014/main" id="{FDBDEDFB-36AE-69D6-C9A4-A305D24527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3029" y="277434"/>
            <a:ext cx="1643703" cy="3289253"/>
          </a:xfrm>
          <a:prstGeom prst="rect">
            <a:avLst/>
          </a:prstGeom>
        </p:spPr>
      </p:pic>
      <p:pic>
        <p:nvPicPr>
          <p:cNvPr id="5" name="Picture 4" descr="A young child playing with toys&#10;&#10;AI-generated content may be incorrect.">
            <a:extLst>
              <a:ext uri="{FF2B5EF4-FFF2-40B4-BE49-F238E27FC236}">
                <a16:creationId xmlns:a16="http://schemas.microsoft.com/office/drawing/2014/main" id="{93AFFA34-843B-45A3-6009-80CA0EB679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95196" y="1112150"/>
            <a:ext cx="1749757" cy="279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96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0421" y="350977"/>
            <a:ext cx="8911687" cy="705926"/>
          </a:xfrm>
        </p:spPr>
        <p:txBody>
          <a:bodyPr/>
          <a:lstStyle/>
          <a:p>
            <a:r>
              <a:rPr lang="en-GB" dirty="0"/>
              <a:t>How to help your child: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704" y="1741003"/>
            <a:ext cx="4697202" cy="2259001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2921" y="1385454"/>
            <a:ext cx="6364783" cy="522910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Little and often. </a:t>
            </a:r>
          </a:p>
          <a:p>
            <a:r>
              <a:rPr lang="en-GB" dirty="0"/>
              <a:t>Finding maths opportunities in everyday life- counting stairs, finding pairs, making patterns and halving objects such as food. </a:t>
            </a:r>
          </a:p>
          <a:p>
            <a:r>
              <a:rPr lang="en-GB" dirty="0"/>
              <a:t>Play board games- snakes and ladders, snap, connect 4 etc. </a:t>
            </a:r>
          </a:p>
          <a:p>
            <a:r>
              <a:rPr lang="en-GB" dirty="0"/>
              <a:t>Key instant recall facts half termly sheet. </a:t>
            </a:r>
          </a:p>
          <a:p>
            <a:r>
              <a:rPr lang="en-GB" dirty="0"/>
              <a:t>Sorting things into shapes </a:t>
            </a:r>
          </a:p>
          <a:p>
            <a:r>
              <a:rPr lang="en-GB" dirty="0"/>
              <a:t>Ordering things by size. </a:t>
            </a:r>
          </a:p>
          <a:p>
            <a:r>
              <a:rPr lang="en-GB" dirty="0"/>
              <a:t>You can use a variety of resources at home to use to develop your child's number skills such as:</a:t>
            </a:r>
          </a:p>
          <a:p>
            <a:r>
              <a:rPr lang="en-GB" dirty="0"/>
              <a:t>Sweets, food and biscuits</a:t>
            </a:r>
          </a:p>
          <a:p>
            <a:r>
              <a:rPr lang="en-GB" dirty="0"/>
              <a:t>Counting and sorting toys such as cars or teddies</a:t>
            </a:r>
          </a:p>
          <a:p>
            <a:r>
              <a:rPr lang="en-GB" dirty="0"/>
              <a:t>Using number cards</a:t>
            </a:r>
          </a:p>
          <a:p>
            <a:r>
              <a:rPr lang="en-GB" dirty="0"/>
              <a:t>Any natural objects from walks or the garden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430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157" y="308759"/>
            <a:ext cx="8915399" cy="870399"/>
          </a:xfrm>
        </p:spPr>
        <p:txBody>
          <a:bodyPr>
            <a:normAutofit fontScale="90000"/>
          </a:bodyPr>
          <a:lstStyle/>
          <a:p>
            <a:r>
              <a:rPr lang="en-GB" dirty="0"/>
              <a:t>Number bonds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25" b="2445"/>
          <a:stretch/>
        </p:blipFill>
        <p:spPr>
          <a:xfrm>
            <a:off x="6824241" y="308759"/>
            <a:ext cx="4818237" cy="63889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57606" y="1753485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 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28395" y="1248721"/>
            <a:ext cx="5053189" cy="10095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Number bonds are vital to supporting children’s understanding and application of mathematical concepts.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6662" t="4388" r="4741" b="-1206"/>
          <a:stretch/>
        </p:blipFill>
        <p:spPr>
          <a:xfrm>
            <a:off x="3120010" y="2448380"/>
            <a:ext cx="2675149" cy="406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14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9783" y="137222"/>
            <a:ext cx="8911687" cy="753427"/>
          </a:xfrm>
        </p:spPr>
        <p:txBody>
          <a:bodyPr/>
          <a:lstStyle/>
          <a:p>
            <a:r>
              <a:rPr lang="en-GB" dirty="0"/>
              <a:t>Useful websites to use for Maths games: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266" y="1335974"/>
            <a:ext cx="11397734" cy="5522026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https://ictgames.com/mobilePage/index.html</a:t>
            </a:r>
            <a:endParaRPr lang="en-GB" dirty="0"/>
          </a:p>
          <a:p>
            <a:r>
              <a:rPr lang="en-GB" dirty="0">
                <a:hlinkClick r:id="rId3"/>
              </a:rPr>
              <a:t>https://www.bbc.co.uk/games/embed/karate-cats-2</a:t>
            </a:r>
            <a:endParaRPr lang="en-GB" dirty="0"/>
          </a:p>
          <a:p>
            <a:r>
              <a:rPr lang="en-GB" dirty="0">
                <a:hlinkClick r:id="rId4"/>
              </a:rPr>
              <a:t>www.mathszone.co.uk</a:t>
            </a:r>
            <a:endParaRPr lang="en-GB" dirty="0"/>
          </a:p>
          <a:p>
            <a:r>
              <a:rPr lang="en-GB" dirty="0">
                <a:hlinkClick r:id="rId5"/>
              </a:rPr>
              <a:t>www.bbc.co.uk/bitesize/primary</a:t>
            </a:r>
            <a:r>
              <a:rPr lang="en-GB" dirty="0"/>
              <a:t> </a:t>
            </a:r>
            <a:endParaRPr lang="en-GB" dirty="0">
              <a:hlinkClick r:id="rId6"/>
            </a:endParaRPr>
          </a:p>
          <a:p>
            <a:r>
              <a:rPr lang="en-GB" dirty="0">
                <a:hlinkClick r:id="rId7"/>
              </a:rPr>
              <a:t>www.maths-excerise-for-kids.com</a:t>
            </a:r>
            <a:r>
              <a:rPr lang="en-GB" dirty="0"/>
              <a:t> </a:t>
            </a:r>
          </a:p>
          <a:p>
            <a:r>
              <a:rPr lang="en-GB" dirty="0">
                <a:hlinkClick r:id="rId8"/>
              </a:rPr>
              <a:t>www.primarygames.com/maths</a:t>
            </a:r>
            <a:endParaRPr lang="en-GB" dirty="0"/>
          </a:p>
          <a:p>
            <a:r>
              <a:rPr lang="en-GB" dirty="0">
                <a:hlinkClick r:id="rId9"/>
              </a:rPr>
              <a:t>www.theschoolrun.com/primary-numeracy-glossary-for-parents</a:t>
            </a:r>
            <a:endParaRPr lang="en-GB" dirty="0"/>
          </a:p>
          <a:p>
            <a:r>
              <a:rPr lang="en-GB" dirty="0">
                <a:hlinkClick r:id="rId10"/>
              </a:rPr>
              <a:t>https://www.mathplayground.com/math-games.html</a:t>
            </a:r>
            <a:endParaRPr lang="en-GB" dirty="0"/>
          </a:p>
          <a:p>
            <a:r>
              <a:rPr lang="en-GB" dirty="0">
                <a:hlinkClick r:id="rId11"/>
              </a:rPr>
              <a:t>https://nrich.maths.org/9086</a:t>
            </a:r>
            <a:endParaRPr lang="en-GB" dirty="0"/>
          </a:p>
          <a:p>
            <a:r>
              <a:rPr lang="en-GB" dirty="0">
                <a:hlinkClick r:id="rId12"/>
              </a:rPr>
              <a:t>https://www.topmarks.co.uk/maths-games/hit-the-button</a:t>
            </a:r>
            <a:endParaRPr lang="en-GB" dirty="0"/>
          </a:p>
          <a:p>
            <a:r>
              <a:rPr lang="en-GB" dirty="0">
                <a:ea typeface="+mn-lt"/>
                <a:cs typeface="+mn-lt"/>
                <a:hlinkClick r:id="rId13"/>
              </a:rPr>
              <a:t>https://whiteroseeducation.com/parent-pupil-resources/maths/home-learning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712644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8" ma:contentTypeDescription="Create a new document." ma:contentTypeScope="" ma:versionID="4a9d402d95c368aa2b601052f0dff083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8c087518d3f744e12e00c368f555e654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c6c2acc-6851-4301-97cf-61b762822469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9D8A93-759F-400A-AE08-133DB6FCC882}">
  <ds:schemaRefs>
    <ds:schemaRef ds:uri="http://schemas.microsoft.com/office/2006/metadata/properties"/>
    <ds:schemaRef ds:uri="http://schemas.microsoft.com/office/infopath/2007/PartnerControls"/>
    <ds:schemaRef ds:uri="2b1d4188-7f33-45cb-8128-d2be39aa6170"/>
    <ds:schemaRef ds:uri="125b305f-49bd-4066-9e3e-98cbc98a7930"/>
  </ds:schemaRefs>
</ds:datastoreItem>
</file>

<file path=customXml/itemProps2.xml><?xml version="1.0" encoding="utf-8"?>
<ds:datastoreItem xmlns:ds="http://schemas.openxmlformats.org/officeDocument/2006/customXml" ds:itemID="{A9EF0D88-0B3A-46BE-AEB8-C214F2CEF9F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8B943E9-86FE-456B-97E4-06762288F1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281</TotalTime>
  <Words>890</Words>
  <Application>Microsoft Office PowerPoint</Application>
  <PresentationFormat>Widescreen</PresentationFormat>
  <Paragraphs>100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YR Maths Parent Workshop at Hazel Wood Infant school</vt:lpstr>
      <vt:lpstr>Our aim is to provide opportunities to enable all children to:  </vt:lpstr>
      <vt:lpstr>Fixed vs Growth Mindset</vt:lpstr>
      <vt:lpstr>Early Learning Goals (ELG) for Maths- End of Year R </vt:lpstr>
      <vt:lpstr>Concrete, Pictorial, Abstract (CPA)</vt:lpstr>
      <vt:lpstr>Addition (using objects and pictures) </vt:lpstr>
      <vt:lpstr>Maths In Year R </vt:lpstr>
      <vt:lpstr>Maths In Year R is always fun!</vt:lpstr>
      <vt:lpstr>How to help your child:</vt:lpstr>
      <vt:lpstr>Number bonds </vt:lpstr>
      <vt:lpstr>Useful websites to use for Maths games: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Maths Parent Workshop at Hazel Wood Infant school</dc:title>
  <dc:creator>G.Pooley</dc:creator>
  <cp:lastModifiedBy>Georgia White</cp:lastModifiedBy>
  <cp:revision>59</cp:revision>
  <dcterms:created xsi:type="dcterms:W3CDTF">2023-10-17T07:53:14Z</dcterms:created>
  <dcterms:modified xsi:type="dcterms:W3CDTF">2026-03-09T13:32:11Z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