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3"/>
  </p:sldMasterIdLst>
  <p:notesMasterIdLst>
    <p:notesMasterId r:id="rId18"/>
  </p:notesMasterIdLst>
  <p:sldIdLst>
    <p:sldId id="256" r:id="rId4"/>
    <p:sldId id="3007" r:id="rId5"/>
    <p:sldId id="818" r:id="rId6"/>
    <p:sldId id="1023" r:id="rId7"/>
    <p:sldId id="1022" r:id="rId8"/>
    <p:sldId id="1018" r:id="rId9"/>
    <p:sldId id="1026" r:id="rId10"/>
    <p:sldId id="277" r:id="rId11"/>
    <p:sldId id="1025" r:id="rId12"/>
    <p:sldId id="1014" r:id="rId13"/>
    <p:sldId id="3011" r:id="rId14"/>
    <p:sldId id="3016" r:id="rId15"/>
    <p:sldId id="3017" r:id="rId16"/>
    <p:sldId id="3018"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DB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1500" y="5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3" Type="http://schemas.openxmlformats.org/officeDocument/2006/relationships/slideMaster" Target="slideMasters/slideMaster1.xml"/><Relationship Id="rId21"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04F3A82-F637-1543-8C13-D12BDF0F499A}" type="datetimeFigureOut">
              <a:rPr lang="en-US" smtClean="0"/>
              <a:t>11/9/2025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C167F53-BA33-7E40-958D-01A6607E9B7A}" type="slidenum">
              <a:rPr lang="en-US" smtClean="0"/>
              <a:t>‹#›</a:t>
            </a:fld>
            <a:endParaRPr lang="en-US"/>
          </a:p>
        </p:txBody>
      </p:sp>
    </p:spTree>
    <p:extLst>
      <p:ext uri="{BB962C8B-B14F-4D97-AF65-F5344CB8AC3E}">
        <p14:creationId xmlns:p14="http://schemas.microsoft.com/office/powerpoint/2010/main" val="420951503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i="1"/>
              <a:t>Approximately 20 minutes is needed for this session.</a:t>
            </a:r>
          </a:p>
          <a:p>
            <a:endParaRPr lang="en-US"/>
          </a:p>
          <a:p>
            <a:r>
              <a:rPr lang="en-US"/>
              <a:t>Notes</a:t>
            </a:r>
            <a:r>
              <a:rPr lang="en-US" baseline="0"/>
              <a:t> are provided to help you lead the presentation.</a:t>
            </a:r>
          </a:p>
          <a:p>
            <a:r>
              <a:rPr lang="en-US" baseline="0"/>
              <a:t>Notes in italics are for your attention only.</a:t>
            </a:r>
          </a:p>
          <a:p>
            <a:endParaRPr lang="en-US" i="1" baseline="0"/>
          </a:p>
          <a:p>
            <a:pPr marL="0" marR="0" lvl="0" indent="0" algn="l" defTabSz="457200" rtl="0" eaLnBrk="1" fontAlgn="auto" latinLnBrk="0" hangingPunct="1">
              <a:lnSpc>
                <a:spcPct val="100000"/>
              </a:lnSpc>
              <a:spcBef>
                <a:spcPts val="0"/>
              </a:spcBef>
              <a:spcAft>
                <a:spcPts val="0"/>
              </a:spcAft>
              <a:buClrTx/>
              <a:buSzTx/>
              <a:buFontTx/>
              <a:buNone/>
              <a:tabLst/>
              <a:defRPr/>
            </a:pPr>
            <a:r>
              <a:rPr lang="en-US" i="1" baseline="0"/>
              <a:t>This bitesize parent session is best used alongside a demo lesson of teaching a Set 1 sound to children.</a:t>
            </a:r>
            <a:r>
              <a:rPr lang="en-US" i="1"/>
              <a:t> Alternatively, you may wish to use an in-action film from the Online subscription. </a:t>
            </a:r>
            <a:endParaRPr lang="en-US" i="1" baseline="0"/>
          </a:p>
          <a:p>
            <a:pPr marL="0" marR="0" lvl="0" indent="0" algn="l" defTabSz="457200" rtl="0" eaLnBrk="1" fontAlgn="auto" latinLnBrk="0" hangingPunct="1">
              <a:lnSpc>
                <a:spcPct val="100000"/>
              </a:lnSpc>
              <a:spcBef>
                <a:spcPts val="0"/>
              </a:spcBef>
              <a:spcAft>
                <a:spcPts val="0"/>
              </a:spcAft>
              <a:buClrTx/>
              <a:buSzTx/>
              <a:buFontTx/>
              <a:buNone/>
              <a:tabLst/>
              <a:defRPr/>
            </a:pPr>
            <a:r>
              <a:rPr lang="en-US" i="1" baseline="0"/>
              <a:t>Provide copies of ‘Reading at Home Booklet 1’ from Oxford Owl for each parent.</a:t>
            </a:r>
          </a:p>
          <a:p>
            <a:endParaRPr lang="en-US" i="1" baseline="0"/>
          </a:p>
        </p:txBody>
      </p:sp>
      <p:sp>
        <p:nvSpPr>
          <p:cNvPr id="4" name="Slide Number Placeholder 3"/>
          <p:cNvSpPr>
            <a:spLocks noGrp="1"/>
          </p:cNvSpPr>
          <p:nvPr>
            <p:ph type="sldNum" sz="quarter" idx="10"/>
          </p:nvPr>
        </p:nvSpPr>
        <p:spPr/>
        <p:txBody>
          <a:bodyPr/>
          <a:lstStyle/>
          <a:p>
            <a:fld id="{AC167F53-BA33-7E40-958D-01A6607E9B7A}" type="slidenum">
              <a:rPr lang="en-US" smtClean="0"/>
              <a:t>1</a:t>
            </a:fld>
            <a:endParaRPr lang="en-US"/>
          </a:p>
        </p:txBody>
      </p:sp>
    </p:spTree>
    <p:extLst>
      <p:ext uri="{BB962C8B-B14F-4D97-AF65-F5344CB8AC3E}">
        <p14:creationId xmlns:p14="http://schemas.microsoft.com/office/powerpoint/2010/main" val="972187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6"/>
          <p:cNvSpPr>
            <a:spLocks noGrp="1" noChangeArrowheads="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a:latin typeface="Times New Roman" pitchFamily="18" charset="0"/>
                <a:ea typeface="MS PGothic" pitchFamily="34" charset="-128"/>
                <a:cs typeface="Arial" charset="0"/>
              </a:rPr>
              <a:t>Copyright Ruth Miskin Literacy</a:t>
            </a:r>
          </a:p>
        </p:txBody>
      </p:sp>
      <p:sp>
        <p:nvSpPr>
          <p:cNvPr id="727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5C86BBF-4374-4E01-85D9-47F0C65351B7}" type="slidenum">
              <a:rPr lang="en-US" smtClean="0">
                <a:latin typeface="Times New Roman" pitchFamily="18" charset="0"/>
                <a:ea typeface="MS PGothic" pitchFamily="34" charset="-128"/>
                <a:cs typeface="Arial" charset="0"/>
              </a:rPr>
              <a:pPr fontAlgn="base">
                <a:spcBef>
                  <a:spcPct val="0"/>
                </a:spcBef>
                <a:spcAft>
                  <a:spcPct val="0"/>
                </a:spcAft>
              </a:pPr>
              <a:t>3</a:t>
            </a:fld>
            <a:endParaRPr lang="en-US">
              <a:latin typeface="Times New Roman" pitchFamily="18" charset="0"/>
              <a:ea typeface="MS PGothic" pitchFamily="34" charset="-128"/>
              <a:cs typeface="Arial" charset="0"/>
            </a:endParaRPr>
          </a:p>
        </p:txBody>
      </p:sp>
      <p:sp>
        <p:nvSpPr>
          <p:cNvPr id="72707" name="Rectangle 2"/>
          <p:cNvSpPr>
            <a:spLocks noGrp="1" noRot="1" noChangeAspect="1" noChangeArrowheads="1" noTextEdit="1"/>
          </p:cNvSpPr>
          <p:nvPr>
            <p:ph type="sldImg"/>
          </p:nvPr>
        </p:nvSpPr>
        <p:spPr bwMode="auto">
          <a:xfrm>
            <a:off x="854075" y="744538"/>
            <a:ext cx="2838450" cy="2130425"/>
          </a:xfrm>
          <a:noFill/>
          <a:ln>
            <a:solidFill>
              <a:srgbClr val="000000"/>
            </a:solidFill>
            <a:miter lim="800000"/>
            <a:headEnd/>
            <a:tailEnd/>
          </a:ln>
        </p:spPr>
      </p:sp>
      <p:sp>
        <p:nvSpPr>
          <p:cNvPr id="72708" name="Rectangle 3"/>
          <p:cNvSpPr>
            <a:spLocks noGrp="1" noChangeArrowheads="1"/>
          </p:cNvSpPr>
          <p:nvPr>
            <p:ph type="body" idx="1"/>
          </p:nvPr>
        </p:nvSpPr>
        <p:spPr bwMode="auto">
          <a:xfrm>
            <a:off x="666909" y="2947095"/>
            <a:ext cx="5335270" cy="6235045"/>
          </a:xfrm>
          <a:noFill/>
        </p:spPr>
        <p:txBody>
          <a:bodyPr wrap="square" numCol="1" anchor="t" anchorCtr="0" compatLnSpc="1">
            <a:prstTxWarp prst="textNoShape">
              <a:avLst/>
            </a:prstTxWarp>
          </a:bodyPr>
          <a:lstStyle/>
          <a:p>
            <a:pPr marL="0" marR="0" lvl="0" indent="0" algn="l" rtl="0">
              <a:spcBef>
                <a:spcPts val="0"/>
              </a:spcBef>
              <a:spcAft>
                <a:spcPts val="0"/>
              </a:spcAft>
              <a:buSzPct val="25000"/>
              <a:buNone/>
            </a:pPr>
            <a:r>
              <a:rPr lang="en-US" sz="1100">
                <a:latin typeface="Times New Roman"/>
                <a:ea typeface="Times New Roman"/>
                <a:cs typeface="Times New Roman"/>
                <a:sym typeface="Times New Roman"/>
              </a:rPr>
              <a:t>Read Write Inc, Phonics makes learning to read easy for children because we start by teaching them just one way of reading and writing every sound. Here they are on the </a:t>
            </a:r>
            <a:r>
              <a:rPr lang="en-US" sz="1100" b="0" i="0" u="none" strike="noStrike" cap="none">
                <a:solidFill>
                  <a:schemeClr val="dk1"/>
                </a:solidFill>
                <a:latin typeface="Times New Roman"/>
                <a:ea typeface="Times New Roman"/>
                <a:cs typeface="Times New Roman"/>
                <a:sym typeface="Times New Roman"/>
              </a:rPr>
              <a:t>Simple Speed Sounds chart</a:t>
            </a:r>
            <a:r>
              <a:rPr lang="en-US" sz="1100">
                <a:latin typeface="Times New Roman"/>
                <a:ea typeface="Times New Roman"/>
                <a:cs typeface="Times New Roman"/>
                <a:sym typeface="Times New Roman"/>
              </a:rPr>
              <a:t>.</a:t>
            </a:r>
          </a:p>
          <a:p>
            <a:pPr marL="0" marR="0" lvl="0" indent="0" algn="l" rtl="0">
              <a:spcBef>
                <a:spcPts val="0"/>
              </a:spcBef>
              <a:spcAft>
                <a:spcPts val="0"/>
              </a:spcAft>
              <a:buSzPct val="25000"/>
              <a:buNone/>
            </a:pPr>
            <a:endParaRPr lang="en-US" sz="1100">
              <a:latin typeface="Times New Roman"/>
              <a:ea typeface="Times New Roman"/>
              <a:cs typeface="Times New Roman"/>
              <a:sym typeface="Times New Roman"/>
            </a:endParaRPr>
          </a:p>
          <a:p>
            <a:pPr marL="0" marR="0" lvl="0" indent="0" algn="l" rtl="0">
              <a:spcBef>
                <a:spcPts val="0"/>
              </a:spcBef>
              <a:spcAft>
                <a:spcPts val="0"/>
              </a:spcAft>
              <a:buSzPct val="25000"/>
              <a:buNone/>
            </a:pPr>
            <a:r>
              <a:rPr lang="en-US" sz="1100" b="0" i="0" u="none" strike="noStrike" cap="none">
                <a:solidFill>
                  <a:schemeClr val="dk1"/>
                </a:solidFill>
                <a:latin typeface="Times New Roman"/>
                <a:ea typeface="Times New Roman"/>
                <a:cs typeface="Times New Roman"/>
                <a:sym typeface="Times New Roman"/>
              </a:rPr>
              <a:t>We </a:t>
            </a:r>
            <a:r>
              <a:rPr lang="en-US" sz="1100">
                <a:latin typeface="Times New Roman"/>
                <a:ea typeface="Times New Roman"/>
                <a:cs typeface="Times New Roman"/>
                <a:sym typeface="Times New Roman"/>
              </a:rPr>
              <a:t>teach </a:t>
            </a:r>
            <a:r>
              <a:rPr lang="en-US" sz="1100" b="0" i="0" u="none" strike="noStrike" cap="none">
                <a:solidFill>
                  <a:schemeClr val="dk1"/>
                </a:solidFill>
                <a:latin typeface="Times New Roman"/>
                <a:ea typeface="Times New Roman"/>
                <a:cs typeface="Times New Roman"/>
                <a:sym typeface="Times New Roman"/>
              </a:rPr>
              <a:t>Set 1 sounds first - (sounds as far as a</a:t>
            </a:r>
            <a:r>
              <a:rPr lang="en-US" sz="1100">
                <a:latin typeface="Times New Roman"/>
                <a:ea typeface="Times New Roman"/>
                <a:cs typeface="Times New Roman"/>
                <a:sym typeface="Times New Roman"/>
              </a:rPr>
              <a:t> e </a:t>
            </a:r>
            <a:r>
              <a:rPr lang="en-US" sz="1100" err="1">
                <a:latin typeface="Times New Roman"/>
                <a:ea typeface="Times New Roman"/>
                <a:cs typeface="Times New Roman"/>
                <a:sym typeface="Times New Roman"/>
              </a:rPr>
              <a:t>i</a:t>
            </a:r>
            <a:r>
              <a:rPr lang="en-US" sz="1100">
                <a:latin typeface="Times New Roman"/>
                <a:ea typeface="Times New Roman"/>
                <a:cs typeface="Times New Roman"/>
                <a:sym typeface="Times New Roman"/>
              </a:rPr>
              <a:t> o u). Then Set 2 – one way to read and write each of the long vowel sounds.</a:t>
            </a:r>
          </a:p>
          <a:p>
            <a:pPr eaLnBrk="1" hangingPunct="1">
              <a:spcBef>
                <a:spcPct val="0"/>
              </a:spcBef>
              <a:spcAft>
                <a:spcPts val="1600"/>
              </a:spcAft>
            </a:pPr>
            <a:endParaRPr lang="en-US" sz="1100">
              <a:latin typeface="Arial" pitchFamily="34" charset="0"/>
              <a:cs typeface="Arial" pitchFamily="34" charset="0"/>
            </a:endParaRPr>
          </a:p>
        </p:txBody>
      </p:sp>
    </p:spTree>
    <p:extLst>
      <p:ext uri="{BB962C8B-B14F-4D97-AF65-F5344CB8AC3E}">
        <p14:creationId xmlns:p14="http://schemas.microsoft.com/office/powerpoint/2010/main" val="1087803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Then we teach children another way to read the sound, and then another until they can read the most common words in English. These are on the complex Speed Sounds Chart.</a:t>
            </a:r>
            <a:endParaRPr lang="en-US"/>
          </a:p>
        </p:txBody>
      </p:sp>
      <p:sp>
        <p:nvSpPr>
          <p:cNvPr id="4" name="Slide Number Placeholder 3"/>
          <p:cNvSpPr>
            <a:spLocks noGrp="1"/>
          </p:cNvSpPr>
          <p:nvPr>
            <p:ph type="sldNum" sz="quarter" idx="5"/>
          </p:nvPr>
        </p:nvSpPr>
        <p:spPr/>
        <p:txBody>
          <a:bodyPr/>
          <a:lstStyle/>
          <a:p>
            <a:fld id="{AC167F53-BA33-7E40-958D-01A6607E9B7A}" type="slidenum">
              <a:rPr lang="en-US" smtClean="0"/>
              <a:t>4</a:t>
            </a:fld>
            <a:endParaRPr lang="en-US"/>
          </a:p>
        </p:txBody>
      </p:sp>
    </p:spTree>
    <p:extLst>
      <p:ext uri="{BB962C8B-B14F-4D97-AF65-F5344CB8AC3E}">
        <p14:creationId xmlns:p14="http://schemas.microsoft.com/office/powerpoint/2010/main" val="9787144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6"/>
          <p:cNvSpPr>
            <a:spLocks noGrp="1" noChangeArrowheads="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a:latin typeface="Times New Roman" pitchFamily="18" charset="0"/>
                <a:ea typeface="MS PGothic" pitchFamily="34" charset="-128"/>
                <a:cs typeface="Arial" charset="0"/>
              </a:rPr>
              <a:t>Copyright Ruth Miskin Literacy</a:t>
            </a:r>
          </a:p>
        </p:txBody>
      </p:sp>
      <p:sp>
        <p:nvSpPr>
          <p:cNvPr id="727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5C86BBF-4374-4E01-85D9-47F0C65351B7}" type="slidenum">
              <a:rPr lang="en-US" smtClean="0">
                <a:latin typeface="Times New Roman" pitchFamily="18" charset="0"/>
                <a:ea typeface="MS PGothic" pitchFamily="34" charset="-128"/>
                <a:cs typeface="Arial" charset="0"/>
              </a:rPr>
              <a:pPr fontAlgn="base">
                <a:spcBef>
                  <a:spcPct val="0"/>
                </a:spcBef>
                <a:spcAft>
                  <a:spcPct val="0"/>
                </a:spcAft>
              </a:pPr>
              <a:t>5</a:t>
            </a:fld>
            <a:endParaRPr lang="en-US">
              <a:latin typeface="Times New Roman" pitchFamily="18" charset="0"/>
              <a:ea typeface="MS PGothic" pitchFamily="34" charset="-128"/>
              <a:cs typeface="Arial" charset="0"/>
            </a:endParaRPr>
          </a:p>
        </p:txBody>
      </p:sp>
      <p:sp>
        <p:nvSpPr>
          <p:cNvPr id="72707" name="Rectangle 2"/>
          <p:cNvSpPr>
            <a:spLocks noGrp="1" noRot="1" noChangeAspect="1" noChangeArrowheads="1" noTextEdit="1"/>
          </p:cNvSpPr>
          <p:nvPr>
            <p:ph type="sldImg"/>
          </p:nvPr>
        </p:nvSpPr>
        <p:spPr bwMode="auto">
          <a:xfrm>
            <a:off x="854075" y="744538"/>
            <a:ext cx="2838450" cy="2130425"/>
          </a:xfrm>
          <a:noFill/>
          <a:ln>
            <a:solidFill>
              <a:srgbClr val="000000"/>
            </a:solidFill>
            <a:miter lim="800000"/>
            <a:headEnd/>
            <a:tailEnd/>
          </a:ln>
        </p:spPr>
      </p:sp>
      <p:sp>
        <p:nvSpPr>
          <p:cNvPr id="72708" name="Rectangle 3"/>
          <p:cNvSpPr>
            <a:spLocks noGrp="1" noChangeArrowheads="1"/>
          </p:cNvSpPr>
          <p:nvPr>
            <p:ph type="body" idx="1"/>
          </p:nvPr>
        </p:nvSpPr>
        <p:spPr bwMode="auto">
          <a:xfrm>
            <a:off x="666909" y="2947095"/>
            <a:ext cx="5335270" cy="6235045"/>
          </a:xfrm>
          <a:noFill/>
        </p:spPr>
        <p:txBody>
          <a:bodyPr wrap="square"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Pct val="25000"/>
              <a:buFontTx/>
              <a:buNone/>
              <a:tabLst/>
              <a:defRPr/>
            </a:pPr>
            <a:r>
              <a:rPr lang="en-GB" altLang="ja-JP" sz="1100">
                <a:latin typeface="Times New Roman" charset="0"/>
              </a:rPr>
              <a:t>Children need to know sounds – not letter names – to read words.</a:t>
            </a:r>
          </a:p>
          <a:p>
            <a:pPr>
              <a:lnSpc>
                <a:spcPct val="115000"/>
              </a:lnSpc>
            </a:pPr>
            <a:r>
              <a:rPr lang="en-GB"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We say the sounds in a way to make them easy to blend into a word. </a:t>
            </a:r>
            <a:endParaRPr lang="en-GB" sz="1100">
              <a:effectLst/>
              <a:latin typeface="Calibri" panose="020F0502020204030204" pitchFamily="34" charset="0"/>
              <a:ea typeface="Calibri" panose="020F0502020204030204" pitchFamily="34" charset="0"/>
            </a:endParaRPr>
          </a:p>
          <a:p>
            <a:pPr>
              <a:lnSpc>
                <a:spcPct val="115000"/>
              </a:lnSpc>
            </a:pPr>
            <a:r>
              <a:rPr lang="en-GB"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We aim to eliminate the ‘uh’ at the end of the sound. This is called a ‘schwa’ sound.</a:t>
            </a:r>
            <a:endParaRPr lang="en-GB" sz="1100">
              <a:effectLst/>
              <a:latin typeface="Calibri" panose="020F0502020204030204" pitchFamily="34" charset="0"/>
              <a:ea typeface="Calibri" panose="020F0502020204030204" pitchFamily="34" charset="0"/>
            </a:endParaRPr>
          </a:p>
          <a:p>
            <a:pPr>
              <a:lnSpc>
                <a:spcPct val="115000"/>
              </a:lnSpc>
            </a:pPr>
            <a:r>
              <a:rPr lang="en-GB"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We say ‘c’ ‘a’ ‘t’ rather than </a:t>
            </a:r>
            <a:r>
              <a:rPr lang="en-GB" sz="1100" err="1">
                <a:solidFill>
                  <a:srgbClr val="000000"/>
                </a:solidFill>
                <a:effectLst/>
                <a:latin typeface="Calibri" panose="020F0502020204030204" pitchFamily="34" charset="0"/>
                <a:ea typeface="Calibri" panose="020F0502020204030204" pitchFamily="34" charset="0"/>
                <a:cs typeface="Calibri" panose="020F0502020204030204" pitchFamily="34" charset="0"/>
              </a:rPr>
              <a:t>cuh</a:t>
            </a:r>
            <a:r>
              <a:rPr lang="en-GB"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 a </a:t>
            </a:r>
            <a:r>
              <a:rPr lang="en-GB" sz="1100" err="1">
                <a:solidFill>
                  <a:srgbClr val="000000"/>
                </a:solidFill>
                <a:effectLst/>
                <a:latin typeface="Calibri" panose="020F0502020204030204" pitchFamily="34" charset="0"/>
                <a:ea typeface="Calibri" panose="020F0502020204030204" pitchFamily="34" charset="0"/>
                <a:cs typeface="Calibri" panose="020F0502020204030204" pitchFamily="34" charset="0"/>
              </a:rPr>
              <a:t>tuh</a:t>
            </a:r>
            <a:r>
              <a:rPr lang="en-GB" sz="110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GB" sz="1100">
              <a:effectLst/>
              <a:latin typeface="Calibri" panose="020F0502020204030204" pitchFamily="34" charset="0"/>
              <a:ea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Pct val="25000"/>
              <a:buFontTx/>
              <a:buNone/>
              <a:tabLst/>
              <a:defRPr/>
            </a:pPr>
            <a:endParaRPr lang="en-US" sz="1100">
              <a:latin typeface="Times New Roman"/>
              <a:ea typeface="Times New Roman"/>
              <a:cs typeface="Times New Roman"/>
              <a:sym typeface="Times New Roman"/>
            </a:endParaRPr>
          </a:p>
          <a:p>
            <a:pPr marL="0" marR="0" lvl="0" indent="0" algn="l" rtl="0">
              <a:spcBef>
                <a:spcPts val="0"/>
              </a:spcBef>
              <a:spcAft>
                <a:spcPts val="0"/>
              </a:spcAft>
              <a:buSzPct val="25000"/>
              <a:buNone/>
            </a:pPr>
            <a:endParaRPr lang="en-US" sz="1100" b="0" i="0" u="none" strike="noStrike" cap="none">
              <a:solidFill>
                <a:schemeClr val="dk1"/>
              </a:solidFill>
              <a:latin typeface="+mn-lt"/>
              <a:ea typeface="Calibri"/>
              <a:cs typeface="Calibri"/>
              <a:sym typeface="Calibri"/>
            </a:endParaRPr>
          </a:p>
          <a:p>
            <a:pPr marL="0" marR="0" lvl="0" indent="0" algn="l" rtl="0">
              <a:spcBef>
                <a:spcPts val="0"/>
              </a:spcBef>
              <a:buSzPct val="25000"/>
              <a:buNone/>
            </a:pPr>
            <a:r>
              <a:rPr lang="en-US" sz="1100" i="1"/>
              <a:t>Use MTYT to teach each of the Set 1 sounds to</a:t>
            </a:r>
            <a:r>
              <a:rPr lang="en-US" sz="1100" b="0" i="1" u="none" strike="noStrike" cap="none">
                <a:solidFill>
                  <a:schemeClr val="dk1"/>
                </a:solidFill>
                <a:latin typeface="+mn-lt"/>
                <a:ea typeface="Calibri"/>
                <a:cs typeface="Calibri"/>
                <a:sym typeface="Calibri"/>
              </a:rPr>
              <a:t> parents</a:t>
            </a:r>
            <a:r>
              <a:rPr lang="en-US" sz="1100" i="1"/>
              <a:t>.</a:t>
            </a:r>
          </a:p>
          <a:p>
            <a:pPr eaLnBrk="1" hangingPunct="1">
              <a:spcBef>
                <a:spcPct val="0"/>
              </a:spcBef>
              <a:spcAft>
                <a:spcPts val="1600"/>
              </a:spcAft>
            </a:pPr>
            <a:endParaRPr lang="en-US" sz="1100">
              <a:latin typeface="Arial" pitchFamily="34" charset="0"/>
              <a:cs typeface="Arial" pitchFamily="34" charset="0"/>
            </a:endParaRPr>
          </a:p>
        </p:txBody>
      </p:sp>
    </p:spTree>
    <p:extLst>
      <p:ext uri="{BB962C8B-B14F-4D97-AF65-F5344CB8AC3E}">
        <p14:creationId xmlns:p14="http://schemas.microsoft.com/office/powerpoint/2010/main" val="24087590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a:solidFill>
                  <a:schemeClr val="tx1"/>
                </a:solidFill>
                <a:effectLst/>
                <a:latin typeface="+mn-lt"/>
                <a:ea typeface="+mn-ea"/>
                <a:cs typeface="+mn-cs"/>
              </a:rPr>
              <a:t>We use a brief story and a picture phrase to help children to remember the Set 2 and Set 3 sounds. </a:t>
            </a:r>
          </a:p>
          <a:p>
            <a:r>
              <a:rPr lang="en-GB" sz="1200" kern="1200">
                <a:solidFill>
                  <a:schemeClr val="tx1"/>
                </a:solidFill>
                <a:effectLst/>
                <a:latin typeface="+mn-lt"/>
                <a:ea typeface="+mn-ea"/>
                <a:cs typeface="+mn-cs"/>
              </a:rPr>
              <a:t>For example, ay, may I play? aw, yawn at dawn.</a:t>
            </a:r>
          </a:p>
          <a:p>
            <a:endParaRPr lang="en-GB" sz="1200" kern="1200">
              <a:solidFill>
                <a:schemeClr val="tx1"/>
              </a:solidFill>
              <a:effectLst/>
              <a:latin typeface="+mn-lt"/>
              <a:ea typeface="+mn-ea"/>
              <a:cs typeface="+mn-cs"/>
            </a:endParaRPr>
          </a:p>
          <a:p>
            <a:pPr eaLnBrk="1" hangingPunct="1">
              <a:spcBef>
                <a:spcPct val="0"/>
              </a:spcBef>
              <a:spcAft>
                <a:spcPts val="1600"/>
              </a:spcAft>
            </a:pPr>
            <a:r>
              <a:rPr lang="en-US" sz="1200">
                <a:latin typeface="Arial" pitchFamily="34" charset="0"/>
                <a:cs typeface="Arial" pitchFamily="34" charset="0"/>
              </a:rPr>
              <a:t>We teach children to read and write three new Set 2 or 3 sounds each week.</a:t>
            </a:r>
          </a:p>
          <a:p>
            <a:pPr eaLnBrk="1" hangingPunct="1">
              <a:spcBef>
                <a:spcPct val="0"/>
              </a:spcBef>
              <a:spcAft>
                <a:spcPts val="1600"/>
              </a:spcAft>
            </a:pPr>
            <a:br>
              <a:rPr lang="en-US" sz="1200">
                <a:latin typeface="Arial" pitchFamily="34" charset="0"/>
                <a:cs typeface="Arial" pitchFamily="34" charset="0"/>
              </a:rPr>
            </a:br>
            <a:r>
              <a:rPr lang="en-US" sz="1200">
                <a:latin typeface="Arial" pitchFamily="34" charset="0"/>
                <a:cs typeface="Arial" pitchFamily="34" charset="0"/>
              </a:rPr>
              <a:t>We review the sounds we’ve taught before until they can read them speedily.</a:t>
            </a:r>
          </a:p>
          <a:p>
            <a:endParaRPr lang="en-GB">
              <a:effectLst/>
            </a:endParaRPr>
          </a:p>
          <a:p>
            <a:endParaRPr lang="en-GB">
              <a:effectLst/>
            </a:endParaRPr>
          </a:p>
          <a:p>
            <a:endParaRPr lang="en-US"/>
          </a:p>
        </p:txBody>
      </p:sp>
      <p:sp>
        <p:nvSpPr>
          <p:cNvPr id="4" name="Slide Number Placeholder 3"/>
          <p:cNvSpPr>
            <a:spLocks noGrp="1"/>
          </p:cNvSpPr>
          <p:nvPr>
            <p:ph type="sldNum" sz="quarter" idx="5"/>
          </p:nvPr>
        </p:nvSpPr>
        <p:spPr/>
        <p:txBody>
          <a:bodyPr/>
          <a:lstStyle/>
          <a:p>
            <a:fld id="{AC167F53-BA33-7E40-958D-01A6607E9B7A}" type="slidenum">
              <a:rPr lang="en-US" smtClean="0"/>
              <a:t>6</a:t>
            </a:fld>
            <a:endParaRPr lang="en-US"/>
          </a:p>
        </p:txBody>
      </p:sp>
    </p:spTree>
    <p:extLst>
      <p:ext uri="{BB962C8B-B14F-4D97-AF65-F5344CB8AC3E}">
        <p14:creationId xmlns:p14="http://schemas.microsoft.com/office/powerpoint/2010/main" val="1407689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6"/>
          <p:cNvSpPr>
            <a:spLocks noGrp="1" noChangeArrowheads="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a:latin typeface="Times New Roman" pitchFamily="18" charset="0"/>
                <a:ea typeface="MS PGothic" pitchFamily="34" charset="-128"/>
                <a:cs typeface="Arial" charset="0"/>
              </a:rPr>
              <a:t>Copyright Ruth Miskin Literacy</a:t>
            </a:r>
          </a:p>
        </p:txBody>
      </p:sp>
      <p:sp>
        <p:nvSpPr>
          <p:cNvPr id="727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5C86BBF-4374-4E01-85D9-47F0C65351B7}" type="slidenum">
              <a:rPr lang="en-US" smtClean="0">
                <a:latin typeface="Times New Roman" pitchFamily="18" charset="0"/>
                <a:ea typeface="MS PGothic" pitchFamily="34" charset="-128"/>
                <a:cs typeface="Arial" charset="0"/>
              </a:rPr>
              <a:pPr fontAlgn="base">
                <a:spcBef>
                  <a:spcPct val="0"/>
                </a:spcBef>
                <a:spcAft>
                  <a:spcPct val="0"/>
                </a:spcAft>
              </a:pPr>
              <a:t>7</a:t>
            </a:fld>
            <a:endParaRPr lang="en-US">
              <a:latin typeface="Times New Roman" pitchFamily="18" charset="0"/>
              <a:ea typeface="MS PGothic" pitchFamily="34" charset="-128"/>
              <a:cs typeface="Arial" charset="0"/>
            </a:endParaRPr>
          </a:p>
        </p:txBody>
      </p:sp>
      <p:sp>
        <p:nvSpPr>
          <p:cNvPr id="72707" name="Rectangle 2"/>
          <p:cNvSpPr>
            <a:spLocks noGrp="1" noRot="1" noChangeAspect="1" noChangeArrowheads="1" noTextEdit="1"/>
          </p:cNvSpPr>
          <p:nvPr>
            <p:ph type="sldImg"/>
          </p:nvPr>
        </p:nvSpPr>
        <p:spPr bwMode="auto">
          <a:xfrm>
            <a:off x="854075" y="744538"/>
            <a:ext cx="2838450" cy="2130425"/>
          </a:xfrm>
          <a:noFill/>
          <a:ln>
            <a:solidFill>
              <a:srgbClr val="000000"/>
            </a:solidFill>
            <a:miter lim="800000"/>
            <a:headEnd/>
            <a:tailEnd/>
          </a:ln>
        </p:spPr>
      </p:sp>
      <p:sp>
        <p:nvSpPr>
          <p:cNvPr id="72708" name="Rectangle 3"/>
          <p:cNvSpPr>
            <a:spLocks noGrp="1" noChangeArrowheads="1"/>
          </p:cNvSpPr>
          <p:nvPr>
            <p:ph type="body" idx="1"/>
          </p:nvPr>
        </p:nvSpPr>
        <p:spPr bwMode="auto">
          <a:xfrm>
            <a:off x="666909" y="2947095"/>
            <a:ext cx="5335270" cy="6235045"/>
          </a:xfrm>
          <a:noFill/>
        </p:spPr>
        <p:txBody>
          <a:bodyPr wrap="square" numCol="1" anchor="t" anchorCtr="0" compatLnSpc="1">
            <a:prstTxWarp prst="textNoShape">
              <a:avLst/>
            </a:prstTxWarp>
          </a:bodyPr>
          <a:lstStyle/>
          <a:p>
            <a:pPr eaLnBrk="1" hangingPunct="1">
              <a:spcBef>
                <a:spcPct val="0"/>
              </a:spcBef>
              <a:spcAft>
                <a:spcPts val="1600"/>
              </a:spcAft>
            </a:pPr>
            <a:r>
              <a:rPr lang="en-US" sz="1100">
                <a:latin typeface="Arial" pitchFamily="34" charset="0"/>
                <a:cs typeface="Arial" pitchFamily="34" charset="0"/>
              </a:rPr>
              <a:t>We teach children to read and write a new sound each day.</a:t>
            </a:r>
          </a:p>
          <a:p>
            <a:pPr eaLnBrk="1" hangingPunct="1">
              <a:spcBef>
                <a:spcPct val="0"/>
              </a:spcBef>
              <a:spcAft>
                <a:spcPts val="1600"/>
              </a:spcAft>
            </a:pPr>
            <a:br>
              <a:rPr lang="en-US" sz="1100">
                <a:latin typeface="Arial" pitchFamily="34" charset="0"/>
                <a:cs typeface="Arial" pitchFamily="34" charset="0"/>
              </a:rPr>
            </a:br>
            <a:r>
              <a:rPr lang="en-US" sz="1100">
                <a:latin typeface="Arial" pitchFamily="34" charset="0"/>
                <a:cs typeface="Arial" pitchFamily="34" charset="0"/>
              </a:rPr>
              <a:t>We review the sounds we’ve taught before until they can read them speedily.</a:t>
            </a:r>
          </a:p>
        </p:txBody>
      </p:sp>
    </p:spTree>
    <p:extLst>
      <p:ext uri="{BB962C8B-B14F-4D97-AF65-F5344CB8AC3E}">
        <p14:creationId xmlns:p14="http://schemas.microsoft.com/office/powerpoint/2010/main" val="5755906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15000"/>
              </a:lnSpc>
              <a:buFont typeface="Calibri" panose="020F0502020204030204" pitchFamily="34" charset="0"/>
              <a:buNone/>
            </a:pPr>
            <a:r>
              <a:rPr lang="en-US" sz="1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When children can read sounds speedily, like this, </a:t>
            </a:r>
            <a:r>
              <a:rPr lang="en-US" sz="1800" i="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(show how speedily this needs to be)</a:t>
            </a:r>
            <a:r>
              <a:rPr lang="en-US" sz="1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and understand Fred (m-a-t...mat) </a:t>
            </a:r>
            <a:r>
              <a:rPr lang="en-US" sz="1800" i="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(click),</a:t>
            </a:r>
            <a:r>
              <a:rPr lang="en-US" sz="1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they can decode words.</a:t>
            </a:r>
            <a:endParaRPr lang="en-GB" sz="1800">
              <a:effectLst/>
              <a:latin typeface="Calibri" panose="020F0502020204030204" pitchFamily="34" charset="0"/>
              <a:ea typeface="Times New Roman" panose="02020603050405020304" pitchFamily="18" charset="0"/>
            </a:endParaRPr>
          </a:p>
          <a:p>
            <a:pPr marL="0" marR="0" lvl="0" indent="0" algn="l" rtl="0">
              <a:spcBef>
                <a:spcPts val="0"/>
              </a:spcBef>
              <a:buSzPct val="25000"/>
              <a:buNone/>
            </a:pPr>
            <a:endParaRPr lang="en-US"/>
          </a:p>
          <a:p>
            <a:pPr marL="0" marR="0" lvl="0" indent="0" algn="l" rtl="0">
              <a:spcBef>
                <a:spcPts val="0"/>
              </a:spcBef>
              <a:buSzPct val="25000"/>
              <a:buNone/>
            </a:pPr>
            <a:endParaRPr lang="en-US"/>
          </a:p>
          <a:p>
            <a:pPr marL="0" marR="0" lvl="0" indent="0" algn="l" rtl="0">
              <a:spcBef>
                <a:spcPts val="0"/>
              </a:spcBef>
              <a:buSzPct val="25000"/>
              <a:buNone/>
            </a:pPr>
            <a:endParaRPr lang="en-US" sz="1200" b="0" i="0" u="none" strike="noStrike" cap="none">
              <a:solidFill>
                <a:schemeClr val="dk1"/>
              </a:solidFill>
              <a:latin typeface="+mn-lt"/>
              <a:ea typeface="Calibri"/>
              <a:cs typeface="Calibri"/>
              <a:sym typeface="Calibri"/>
            </a:endParaRPr>
          </a:p>
          <a:p>
            <a:pPr marL="0" marR="0" lvl="0" indent="0" algn="l" rtl="0">
              <a:spcBef>
                <a:spcPts val="0"/>
              </a:spcBef>
              <a:buSzPct val="25000"/>
              <a:buNone/>
            </a:pPr>
            <a:endParaRPr lang="en-US"/>
          </a:p>
          <a:p>
            <a:endParaRPr lang="en-US" baseline="0"/>
          </a:p>
        </p:txBody>
      </p:sp>
      <p:sp>
        <p:nvSpPr>
          <p:cNvPr id="4" name="Slide Number Placeholder 3"/>
          <p:cNvSpPr>
            <a:spLocks noGrp="1"/>
          </p:cNvSpPr>
          <p:nvPr>
            <p:ph type="sldNum" sz="quarter" idx="10"/>
          </p:nvPr>
        </p:nvSpPr>
        <p:spPr/>
        <p:txBody>
          <a:bodyPr/>
          <a:lstStyle/>
          <a:p>
            <a:fld id="{492E07CC-6AAD-1047-BB31-41E7C9B8EA12}" type="slidenum">
              <a:rPr lang="en-US" smtClean="0"/>
              <a:t>8</a:t>
            </a:fld>
            <a:endParaRPr lang="en-US"/>
          </a:p>
        </p:txBody>
      </p:sp>
    </p:spTree>
    <p:extLst>
      <p:ext uri="{BB962C8B-B14F-4D97-AF65-F5344CB8AC3E}">
        <p14:creationId xmlns:p14="http://schemas.microsoft.com/office/powerpoint/2010/main" val="29318613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 will send you links to the films via email/ upload links to Google classroom/ Class Dojo etc.</a:t>
            </a:r>
          </a:p>
          <a:p>
            <a:r>
              <a:rPr lang="en-GB" sz="1800">
                <a:solidFill>
                  <a:srgbClr val="000000"/>
                </a:solidFill>
                <a:effectLst/>
                <a:latin typeface="Calibri Light" panose="020F0302020204030204" pitchFamily="34" charset="0"/>
                <a:ea typeface="Calibri" panose="020F0502020204030204" pitchFamily="34" charset="0"/>
              </a:rPr>
              <a:t>When you receive the link, simply click on it . . . and press play.</a:t>
            </a:r>
          </a:p>
          <a:p>
            <a:endParaRPr lang="en-GB" sz="1800">
              <a:solidFill>
                <a:srgbClr val="000000"/>
              </a:solidFill>
              <a:effectLst/>
              <a:latin typeface="Calibri Light" panose="020F0302020204030204" pitchFamily="34" charset="0"/>
            </a:endParaRPr>
          </a:p>
          <a:p>
            <a:pPr algn="just">
              <a:lnSpc>
                <a:spcPts val="1500"/>
              </a:lnSpc>
            </a:pPr>
            <a:endParaRPr lang="en-GB" sz="1200">
              <a:effectLst/>
              <a:latin typeface="Times New Roman" panose="02020603050405020304" pitchFamily="18" charset="0"/>
              <a:ea typeface="Times New Roman" panose="02020603050405020304" pitchFamily="18" charset="0"/>
            </a:endParaRPr>
          </a:p>
          <a:p>
            <a:pPr marL="342900" lvl="0" indent="-342900" algn="l">
              <a:lnSpc>
                <a:spcPts val="1500"/>
              </a:lnSpc>
              <a:buFont typeface="+mj-lt"/>
              <a:buAutoNum type="arabicPeriod"/>
            </a:pPr>
            <a:r>
              <a:rPr lang="en-GB" sz="1200">
                <a:solidFill>
                  <a:srgbClr val="000000"/>
                </a:solidFill>
                <a:effectLst/>
                <a:latin typeface="Calibri" panose="020F0502020204030204" pitchFamily="34" charset="0"/>
                <a:ea typeface="Calibri" panose="020F0502020204030204" pitchFamily="34" charset="0"/>
              </a:rPr>
              <a:t>Set aside 10 minutes to watch a film with your child each day.</a:t>
            </a:r>
            <a:endParaRPr lang="en-GB" sz="1200">
              <a:effectLst/>
              <a:latin typeface="Times New Roman" panose="02020603050405020304" pitchFamily="18" charset="0"/>
              <a:ea typeface="Times New Roman" panose="02020603050405020304" pitchFamily="18" charset="0"/>
            </a:endParaRPr>
          </a:p>
          <a:p>
            <a:pPr marL="342900" lvl="0" indent="-342900" algn="l">
              <a:lnSpc>
                <a:spcPts val="1500"/>
              </a:lnSpc>
              <a:buFont typeface="+mj-lt"/>
              <a:buAutoNum type="arabicPeriod"/>
            </a:pPr>
            <a:r>
              <a:rPr lang="en-GB" sz="1200">
                <a:solidFill>
                  <a:srgbClr val="000000"/>
                </a:solidFill>
                <a:effectLst/>
                <a:latin typeface="Calibri" panose="020F0502020204030204" pitchFamily="34" charset="0"/>
                <a:ea typeface="Calibri" panose="020F0502020204030204" pitchFamily="34" charset="0"/>
              </a:rPr>
              <a:t>Find a quiet space for your child to watch the film on a laptop or tablet.</a:t>
            </a:r>
            <a:endParaRPr lang="en-GB" sz="1200">
              <a:effectLst/>
              <a:latin typeface="Times New Roman" panose="02020603050405020304" pitchFamily="18" charset="0"/>
              <a:ea typeface="Times New Roman" panose="02020603050405020304" pitchFamily="18" charset="0"/>
            </a:endParaRPr>
          </a:p>
          <a:p>
            <a:pPr marL="342900" lvl="0" indent="-342900" algn="l">
              <a:lnSpc>
                <a:spcPts val="1500"/>
              </a:lnSpc>
              <a:buFont typeface="+mj-lt"/>
              <a:buAutoNum type="arabicPeriod"/>
            </a:pPr>
            <a:r>
              <a:rPr lang="en-GB" sz="1200">
                <a:solidFill>
                  <a:srgbClr val="000000"/>
                </a:solidFill>
                <a:effectLst/>
                <a:latin typeface="Calibri" panose="020F0502020204030204" pitchFamily="34" charset="0"/>
                <a:ea typeface="Calibri" panose="020F0502020204030204" pitchFamily="34" charset="0"/>
              </a:rPr>
              <a:t>Praise your child as they join in with the lesson – make it fun!</a:t>
            </a:r>
          </a:p>
          <a:p>
            <a:pPr marL="342900" lvl="0" indent="-342900" algn="l">
              <a:lnSpc>
                <a:spcPts val="1500"/>
              </a:lnSpc>
              <a:buFont typeface="+mj-lt"/>
              <a:buAutoNum type="arabicPeriod"/>
            </a:pPr>
            <a:endParaRPr lang="en-GB" sz="1200">
              <a:solidFill>
                <a:srgbClr val="000000"/>
              </a:solidFill>
              <a:effectLst/>
              <a:latin typeface="Calibri" panose="020F0502020204030204" pitchFamily="34" charset="0"/>
              <a:ea typeface="Times New Roman" panose="02020603050405020304" pitchFamily="18" charset="0"/>
            </a:endParaRPr>
          </a:p>
          <a:p>
            <a:pPr marL="0" marR="0" lvl="0" indent="0" algn="l" defTabSz="457200" rtl="0" eaLnBrk="1" fontAlgn="auto" latinLnBrk="0" hangingPunct="1">
              <a:lnSpc>
                <a:spcPts val="1500"/>
              </a:lnSpc>
              <a:spcBef>
                <a:spcPts val="0"/>
              </a:spcBef>
              <a:spcAft>
                <a:spcPts val="0"/>
              </a:spcAft>
              <a:buClrTx/>
              <a:buSzTx/>
              <a:buFont typeface="+mj-lt"/>
              <a:buNone/>
              <a:tabLst/>
              <a:defRPr/>
            </a:pPr>
            <a:r>
              <a:rPr lang="en-GB" sz="1200">
                <a:solidFill>
                  <a:srgbClr val="000000"/>
                </a:solidFill>
                <a:effectLst/>
                <a:latin typeface="Calibri Light" panose="020F0302020204030204" pitchFamily="34" charset="0"/>
                <a:ea typeface="Calibri" panose="020F0502020204030204" pitchFamily="34" charset="0"/>
              </a:rPr>
              <a:t>The more they practise using these films, the quicker they’ll learn to read.</a:t>
            </a:r>
            <a:r>
              <a:rPr lang="en-GB">
                <a:effectLst/>
              </a:rPr>
              <a:t> </a:t>
            </a:r>
            <a:endParaRPr lang="en-GB" sz="1000" kern="1200">
              <a:solidFill>
                <a:schemeClr val="tx1"/>
              </a:solidFill>
              <a:effectLst/>
              <a:latin typeface="+mn-lt"/>
              <a:ea typeface="+mn-ea"/>
              <a:cs typeface="+mn-cs"/>
            </a:endParaRPr>
          </a:p>
          <a:p>
            <a:pPr marL="342900" lvl="0" indent="-342900" algn="l">
              <a:lnSpc>
                <a:spcPts val="1500"/>
              </a:lnSpc>
              <a:buFont typeface="+mj-lt"/>
              <a:buAutoNum type="arabicPeriod"/>
            </a:pPr>
            <a:endParaRPr lang="en-GB" sz="1200">
              <a:effectLst/>
              <a:latin typeface="Times New Roman" panose="02020603050405020304" pitchFamily="18" charset="0"/>
              <a:ea typeface="Times New Roman" panose="02020603050405020304" pitchFamily="18" charset="0"/>
            </a:endParaRPr>
          </a:p>
          <a:p>
            <a:pPr algn="just">
              <a:lnSpc>
                <a:spcPts val="1500"/>
              </a:lnSpc>
            </a:pPr>
            <a:r>
              <a:rPr lang="en-GB" sz="1200">
                <a:solidFill>
                  <a:srgbClr val="000000"/>
                </a:solidFill>
                <a:effectLst/>
                <a:latin typeface="Calibri" panose="020F0502020204030204" pitchFamily="34" charset="0"/>
                <a:ea typeface="Times New Roman" panose="02020603050405020304" pitchFamily="18" charset="0"/>
              </a:rPr>
              <a:t>  </a:t>
            </a:r>
            <a:endParaRPr lang="en-US"/>
          </a:p>
        </p:txBody>
      </p:sp>
      <p:sp>
        <p:nvSpPr>
          <p:cNvPr id="4" name="Slide Number Placeholder 3"/>
          <p:cNvSpPr>
            <a:spLocks noGrp="1"/>
          </p:cNvSpPr>
          <p:nvPr>
            <p:ph type="sldNum" sz="quarter" idx="5"/>
          </p:nvPr>
        </p:nvSpPr>
        <p:spPr/>
        <p:txBody>
          <a:bodyPr/>
          <a:lstStyle/>
          <a:p>
            <a:fld id="{AC167F53-BA33-7E40-958D-01A6607E9B7A}" type="slidenum">
              <a:rPr lang="en-US" smtClean="0"/>
              <a:t>9</a:t>
            </a:fld>
            <a:endParaRPr lang="en-US"/>
          </a:p>
        </p:txBody>
      </p:sp>
    </p:spTree>
    <p:extLst>
      <p:ext uri="{BB962C8B-B14F-4D97-AF65-F5344CB8AC3E}">
        <p14:creationId xmlns:p14="http://schemas.microsoft.com/office/powerpoint/2010/main" val="1261922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Alongside learning to read each sound, children use a handwriting phrase linked to the picture mnemonic to learn to form each letter correctly.</a:t>
            </a:r>
          </a:p>
          <a:p>
            <a:endParaRPr lang="en-US"/>
          </a:p>
          <a:p>
            <a:r>
              <a:rPr lang="en-US"/>
              <a:t>e.g. down Maisie, and over the mountains.</a:t>
            </a:r>
          </a:p>
          <a:p>
            <a:endParaRPr lang="en-US"/>
          </a:p>
          <a:p>
            <a:r>
              <a:rPr lang="en-US"/>
              <a:t>Use these handwriting phrases when </a:t>
            </a:r>
            <a:r>
              <a:rPr lang="en-US" err="1"/>
              <a:t>practising</a:t>
            </a:r>
            <a:r>
              <a:rPr lang="en-US"/>
              <a:t> writing at home with your child.</a:t>
            </a:r>
          </a:p>
          <a:p>
            <a:endParaRPr lang="en-US"/>
          </a:p>
          <a:p>
            <a:r>
              <a:rPr lang="en-US"/>
              <a:t>Avoid using these to read the sound.</a:t>
            </a:r>
          </a:p>
          <a:p>
            <a:endParaRPr lang="en-US"/>
          </a:p>
          <a:p>
            <a:r>
              <a:rPr lang="en-US"/>
              <a:t>I will give you a handout of these handwriting phrases when you leave today.</a:t>
            </a:r>
          </a:p>
        </p:txBody>
      </p:sp>
      <p:sp>
        <p:nvSpPr>
          <p:cNvPr id="4" name="Slide Number Placeholder 3"/>
          <p:cNvSpPr>
            <a:spLocks noGrp="1"/>
          </p:cNvSpPr>
          <p:nvPr>
            <p:ph type="sldNum" sz="quarter" idx="5"/>
          </p:nvPr>
        </p:nvSpPr>
        <p:spPr/>
        <p:txBody>
          <a:bodyPr/>
          <a:lstStyle/>
          <a:p>
            <a:fld id="{AC167F53-BA33-7E40-958D-01A6607E9B7A}" type="slidenum">
              <a:rPr lang="en-US" smtClean="0"/>
              <a:t>10</a:t>
            </a:fld>
            <a:endParaRPr lang="en-US"/>
          </a:p>
        </p:txBody>
      </p:sp>
    </p:spTree>
    <p:extLst>
      <p:ext uri="{BB962C8B-B14F-4D97-AF65-F5344CB8AC3E}">
        <p14:creationId xmlns:p14="http://schemas.microsoft.com/office/powerpoint/2010/main" val="8907238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preserve="1" userDrawn="1">
  <p:cSld name="2_Title Slide">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rcRect/>
          <a:stretch/>
        </p:blipFill>
        <p:spPr>
          <a:xfrm>
            <a:off x="3266" y="0"/>
            <a:ext cx="9137468" cy="6858000"/>
          </a:xfrm>
          <a:prstGeom prst="rect">
            <a:avLst/>
          </a:prstGeom>
        </p:spPr>
      </p:pic>
      <p:sp>
        <p:nvSpPr>
          <p:cNvPr id="16" name="Title 1"/>
          <p:cNvSpPr>
            <a:spLocks noGrp="1"/>
          </p:cNvSpPr>
          <p:nvPr>
            <p:ph type="ctrTitle"/>
          </p:nvPr>
        </p:nvSpPr>
        <p:spPr>
          <a:xfrm>
            <a:off x="4067944" y="4221088"/>
            <a:ext cx="5076056" cy="1181993"/>
          </a:xfrm>
        </p:spPr>
        <p:txBody>
          <a:bodyPr anchor="ctr">
            <a:normAutofit/>
          </a:bodyPr>
          <a:lstStyle>
            <a:lvl1pPr>
              <a:lnSpc>
                <a:spcPct val="90000"/>
              </a:lnSpc>
              <a:defRPr sz="3200">
                <a:solidFill>
                  <a:schemeClr val="bg1"/>
                </a:solidFill>
              </a:defRPr>
            </a:lvl1pPr>
          </a:lstStyle>
          <a:p>
            <a:r>
              <a:rPr lang="en-GB"/>
              <a:t>Click to edit Master title style</a:t>
            </a:r>
          </a:p>
        </p:txBody>
      </p:sp>
      <p:sp>
        <p:nvSpPr>
          <p:cNvPr id="2" name="Rectangle 1">
            <a:extLst>
              <a:ext uri="{FF2B5EF4-FFF2-40B4-BE49-F238E27FC236}">
                <a16:creationId xmlns:a16="http://schemas.microsoft.com/office/drawing/2014/main" id="{392502D7-A497-4CCC-152A-5439A5AB358E}"/>
              </a:ext>
            </a:extLst>
          </p:cNvPr>
          <p:cNvSpPr/>
          <p:nvPr userDrawn="1"/>
        </p:nvSpPr>
        <p:spPr>
          <a:xfrm>
            <a:off x="4572000" y="6485021"/>
            <a:ext cx="4572000" cy="372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31037735"/>
      </p:ext>
    </p:extLst>
  </p:cSld>
  <p:clrMapOvr>
    <a:masterClrMapping/>
  </p:clrMapOvr>
  <p:hf sldNum="0" hdr="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showMasterPhAnim="0" type="obj" preserve="1">
  <p:cSld name="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340" y="0"/>
            <a:ext cx="9180512" cy="6858000"/>
          </a:xfrm>
          <a:prstGeom prst="rect">
            <a:avLst/>
          </a:prstGeom>
        </p:spPr>
      </p:pic>
      <p:sp>
        <p:nvSpPr>
          <p:cNvPr id="7" name="Rectangle 3"/>
          <p:cNvSpPr/>
          <p:nvPr userDrawn="1"/>
        </p:nvSpPr>
        <p:spPr>
          <a:xfrm>
            <a:off x="323527" y="1151032"/>
            <a:ext cx="8640961" cy="45719"/>
          </a:xfrm>
          <a:prstGeom prst="rect">
            <a:avLst/>
          </a:prstGeom>
          <a:solidFill>
            <a:srgbClr val="3B9EA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sp>
        <p:nvSpPr>
          <p:cNvPr id="2" name="Title 1"/>
          <p:cNvSpPr>
            <a:spLocks noGrp="1"/>
          </p:cNvSpPr>
          <p:nvPr>
            <p:ph type="title" hasCustomPrompt="1"/>
          </p:nvPr>
        </p:nvSpPr>
        <p:spPr>
          <a:xfrm>
            <a:off x="323528" y="260649"/>
            <a:ext cx="7478713" cy="864096"/>
          </a:xfrm>
        </p:spPr>
        <p:txBody>
          <a:bodyPr anchor="b"/>
          <a:lstStyle/>
          <a:p>
            <a:br>
              <a:rPr lang="en-GB"/>
            </a:br>
            <a:r>
              <a:rPr lang="en-GB"/>
              <a:t>Click to edit Master title style</a:t>
            </a:r>
          </a:p>
        </p:txBody>
      </p:sp>
      <p:sp>
        <p:nvSpPr>
          <p:cNvPr id="3" name="Content Placeholder 2"/>
          <p:cNvSpPr>
            <a:spLocks noGrp="1"/>
          </p:cNvSpPr>
          <p:nvPr>
            <p:ph idx="1"/>
          </p:nvPr>
        </p:nvSpPr>
        <p:spPr>
          <a:xfrm>
            <a:off x="323527" y="1385394"/>
            <a:ext cx="8639175" cy="50405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Tree>
    <p:extLst>
      <p:ext uri="{BB962C8B-B14F-4D97-AF65-F5344CB8AC3E}">
        <p14:creationId xmlns:p14="http://schemas.microsoft.com/office/powerpoint/2010/main" val="2818626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showMasterPhAnim="0" preserve="1" userDrawn="1">
  <p:cSld name="4_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340" y="0"/>
            <a:ext cx="9180512" cy="6858000"/>
          </a:xfrm>
          <a:prstGeom prst="rect">
            <a:avLst/>
          </a:prstGeom>
        </p:spPr>
      </p:pic>
      <p:sp>
        <p:nvSpPr>
          <p:cNvPr id="7" name="Rectangle 3"/>
          <p:cNvSpPr/>
          <p:nvPr userDrawn="1"/>
        </p:nvSpPr>
        <p:spPr>
          <a:xfrm>
            <a:off x="323527" y="1151032"/>
            <a:ext cx="8640961" cy="45719"/>
          </a:xfrm>
          <a:prstGeom prst="rect">
            <a:avLst/>
          </a:prstGeom>
          <a:solidFill>
            <a:srgbClr val="3B9EA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sp>
        <p:nvSpPr>
          <p:cNvPr id="2" name="Title 1"/>
          <p:cNvSpPr>
            <a:spLocks noGrp="1"/>
          </p:cNvSpPr>
          <p:nvPr>
            <p:ph type="title" hasCustomPrompt="1"/>
          </p:nvPr>
        </p:nvSpPr>
        <p:spPr>
          <a:xfrm>
            <a:off x="323528" y="260649"/>
            <a:ext cx="7478713" cy="864096"/>
          </a:xfrm>
        </p:spPr>
        <p:txBody>
          <a:bodyPr anchor="b"/>
          <a:lstStyle/>
          <a:p>
            <a:br>
              <a:rPr lang="en-GB"/>
            </a:br>
            <a:r>
              <a:rPr lang="en-GB"/>
              <a:t>Click to edit Master title style</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
        <p:nvSpPr>
          <p:cNvPr id="8" name="Content Placeholder 2"/>
          <p:cNvSpPr>
            <a:spLocks noGrp="1"/>
          </p:cNvSpPr>
          <p:nvPr>
            <p:ph sz="half" idx="1"/>
          </p:nvPr>
        </p:nvSpPr>
        <p:spPr>
          <a:xfrm>
            <a:off x="323527" y="1385394"/>
            <a:ext cx="4246885" cy="4968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9" name="Content Placeholder 3"/>
          <p:cNvSpPr>
            <a:spLocks noGrp="1"/>
          </p:cNvSpPr>
          <p:nvPr>
            <p:ph sz="half" idx="2"/>
          </p:nvPr>
        </p:nvSpPr>
        <p:spPr>
          <a:xfrm>
            <a:off x="4720337" y="1385394"/>
            <a:ext cx="4254624" cy="4968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69497551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5362" name="Title Placeholder 1"/>
          <p:cNvSpPr>
            <a:spLocks noGrp="1"/>
          </p:cNvSpPr>
          <p:nvPr>
            <p:ph type="title"/>
          </p:nvPr>
        </p:nvSpPr>
        <p:spPr bwMode="auto">
          <a:xfrm>
            <a:off x="323850" y="333375"/>
            <a:ext cx="7478713" cy="10080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title style</a:t>
            </a:r>
          </a:p>
        </p:txBody>
      </p:sp>
      <p:sp>
        <p:nvSpPr>
          <p:cNvPr id="3" name="Text Placeholder 2"/>
          <p:cNvSpPr>
            <a:spLocks noGrp="1"/>
          </p:cNvSpPr>
          <p:nvPr>
            <p:ph type="body" idx="1"/>
          </p:nvPr>
        </p:nvSpPr>
        <p:spPr bwMode="auto">
          <a:xfrm>
            <a:off x="323850" y="1495425"/>
            <a:ext cx="8639175" cy="47418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395288" y="6356350"/>
            <a:ext cx="2195512" cy="365125"/>
          </a:xfrm>
          <a:prstGeom prst="rect">
            <a:avLst/>
          </a:prstGeom>
        </p:spPr>
        <p:txBody>
          <a:bodyPr vert="horz" lIns="91440" tIns="45720" rIns="91440" bIns="45720" rtlCol="0" anchor="ctr"/>
          <a:lstStyle>
            <a:lvl1pPr algn="l">
              <a:defRPr sz="1000">
                <a:solidFill>
                  <a:srgbClr val="2D2D2D">
                    <a:tint val="75000"/>
                  </a:srgbClr>
                </a:solidFill>
                <a:latin typeface="Garamond" pitchFamily="18" charset="0"/>
                <a:ea typeface="MS PGothic" pitchFamily="34" charset="-128"/>
                <a:cs typeface="+mn-cs"/>
              </a:defRPr>
            </a:lvl1pPr>
          </a:lstStyle>
          <a:p>
            <a:pPr>
              <a:defRPr/>
            </a:pPr>
            <a:fld id="{DF6C09D9-D1B6-4568-8B87-5A6249D0DBD1}" type="datetime1">
              <a:rPr lang="en-US"/>
              <a:pPr>
                <a:defRPr/>
              </a:pPr>
              <a:t>11/9/2025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000">
                <a:solidFill>
                  <a:srgbClr val="2D2D2D">
                    <a:tint val="75000"/>
                  </a:srgbClr>
                </a:solidFill>
                <a:latin typeface="Garamond" pitchFamily="18" charset="0"/>
                <a:ea typeface="MS PGothic" pitchFamily="34" charset="-128"/>
                <a:cs typeface="+mn-cs"/>
              </a:defRPr>
            </a:lvl1pPr>
          </a:lstStyle>
          <a:p>
            <a:pPr>
              <a:defRPr/>
            </a:pPr>
            <a:r>
              <a:rPr lang="en-US"/>
              <a:t>Copyright Ruth Miskin Literacy</a:t>
            </a:r>
          </a:p>
        </p:txBody>
      </p:sp>
      <p:sp>
        <p:nvSpPr>
          <p:cNvPr id="6" name="Slide Number Placeholder 5"/>
          <p:cNvSpPr>
            <a:spLocks noGrp="1"/>
          </p:cNvSpPr>
          <p:nvPr>
            <p:ph type="sldNum" sz="quarter" idx="4"/>
          </p:nvPr>
        </p:nvSpPr>
        <p:spPr>
          <a:xfrm>
            <a:off x="6553200" y="6356350"/>
            <a:ext cx="2409825" cy="365125"/>
          </a:xfrm>
          <a:prstGeom prst="rect">
            <a:avLst/>
          </a:prstGeom>
        </p:spPr>
        <p:txBody>
          <a:bodyPr vert="horz" lIns="91440" tIns="45720" rIns="91440" bIns="45720" rtlCol="0" anchor="ctr"/>
          <a:lstStyle>
            <a:lvl1pPr algn="r">
              <a:defRPr sz="1000">
                <a:solidFill>
                  <a:srgbClr val="2D2D2D">
                    <a:tint val="75000"/>
                  </a:srgbClr>
                </a:solidFill>
                <a:latin typeface="Garamond" pitchFamily="18" charset="0"/>
                <a:ea typeface="MS PGothic" pitchFamily="34" charset="-128"/>
                <a:cs typeface="+mn-cs"/>
              </a:defRPr>
            </a:lvl1pPr>
          </a:lstStyle>
          <a:p>
            <a:pPr>
              <a:defRPr/>
            </a:pPr>
            <a:fld id="{D366FC25-FCA6-4D86-A84B-F6C8160D7687}" type="slidenum">
              <a:rPr lang="en-US"/>
              <a:pPr>
                <a:defRPr/>
              </a:pPr>
              <a:t>‹#›</a:t>
            </a:fld>
            <a:endParaRPr lang="en-US"/>
          </a:p>
        </p:txBody>
      </p:sp>
      <p:sp>
        <p:nvSpPr>
          <p:cNvPr id="7" name="Rectangle 6"/>
          <p:cNvSpPr/>
          <p:nvPr/>
        </p:nvSpPr>
        <p:spPr>
          <a:xfrm>
            <a:off x="395288" y="188913"/>
            <a:ext cx="8567737" cy="144462"/>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pic>
        <p:nvPicPr>
          <p:cNvPr id="15368" name="Picture 9" descr="RM_shape.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8243888" y="404813"/>
            <a:ext cx="688975" cy="720725"/>
          </a:xfrm>
          <a:prstGeom prst="rect">
            <a:avLst/>
          </a:prstGeom>
          <a:noFill/>
          <a:ln w="9525">
            <a:noFill/>
            <a:miter lim="800000"/>
            <a:headEnd/>
            <a:tailEnd/>
          </a:ln>
        </p:spPr>
      </p:pic>
      <p:cxnSp>
        <p:nvCxnSpPr>
          <p:cNvPr id="13" name="Straight Connector 12"/>
          <p:cNvCxnSpPr/>
          <p:nvPr/>
        </p:nvCxnSpPr>
        <p:spPr>
          <a:xfrm>
            <a:off x="323850" y="188913"/>
            <a:ext cx="0" cy="6480175"/>
          </a:xfrm>
          <a:prstGeom prst="line">
            <a:avLst/>
          </a:prstGeom>
          <a:ln>
            <a:prstDash val="sysDot"/>
          </a:ln>
          <a:effectLst/>
        </p:spPr>
        <p:style>
          <a:lnRef idx="2">
            <a:schemeClr val="accent4"/>
          </a:lnRef>
          <a:fillRef idx="0">
            <a:schemeClr val="accent4"/>
          </a:fillRef>
          <a:effectRef idx="1">
            <a:schemeClr val="accent4"/>
          </a:effectRef>
          <a:fontRef idx="minor">
            <a:schemeClr val="tx1"/>
          </a:fontRef>
        </p:style>
      </p:cxnSp>
      <p:pic>
        <p:nvPicPr>
          <p:cNvPr id="10" name="Picture 9" descr="PPT_RM_page.jpg"/>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52712779"/>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hf sldNum="0" hdr="0"/>
  <p:txStyles>
    <p:titleStyle>
      <a:lvl1pPr algn="l" rtl="0" eaLnBrk="1" fontAlgn="base" hangingPunct="1">
        <a:lnSpc>
          <a:spcPct val="90000"/>
        </a:lnSpc>
        <a:spcBef>
          <a:spcPct val="0"/>
        </a:spcBef>
        <a:spcAft>
          <a:spcPct val="0"/>
        </a:spcAft>
        <a:defRPr sz="3000" b="1" kern="1200">
          <a:solidFill>
            <a:srgbClr val="787878"/>
          </a:solidFill>
          <a:latin typeface="+mn-lt"/>
          <a:ea typeface="+mj-ea"/>
          <a:cs typeface="+mj-cs"/>
        </a:defRPr>
      </a:lvl1pPr>
      <a:lvl2pPr algn="l" rtl="0" eaLnBrk="1" fontAlgn="base" hangingPunct="1">
        <a:lnSpc>
          <a:spcPct val="90000"/>
        </a:lnSpc>
        <a:spcBef>
          <a:spcPct val="0"/>
        </a:spcBef>
        <a:spcAft>
          <a:spcPct val="0"/>
        </a:spcAft>
        <a:defRPr sz="3000" b="1">
          <a:solidFill>
            <a:srgbClr val="787878"/>
          </a:solidFill>
          <a:latin typeface="Arial" pitchFamily="34" charset="0"/>
        </a:defRPr>
      </a:lvl2pPr>
      <a:lvl3pPr algn="l" rtl="0" eaLnBrk="1" fontAlgn="base" hangingPunct="1">
        <a:lnSpc>
          <a:spcPct val="90000"/>
        </a:lnSpc>
        <a:spcBef>
          <a:spcPct val="0"/>
        </a:spcBef>
        <a:spcAft>
          <a:spcPct val="0"/>
        </a:spcAft>
        <a:defRPr sz="3000" b="1">
          <a:solidFill>
            <a:srgbClr val="787878"/>
          </a:solidFill>
          <a:latin typeface="Arial" pitchFamily="34" charset="0"/>
        </a:defRPr>
      </a:lvl3pPr>
      <a:lvl4pPr algn="l" rtl="0" eaLnBrk="1" fontAlgn="base" hangingPunct="1">
        <a:lnSpc>
          <a:spcPct val="90000"/>
        </a:lnSpc>
        <a:spcBef>
          <a:spcPct val="0"/>
        </a:spcBef>
        <a:spcAft>
          <a:spcPct val="0"/>
        </a:spcAft>
        <a:defRPr sz="3000" b="1">
          <a:solidFill>
            <a:srgbClr val="787878"/>
          </a:solidFill>
          <a:latin typeface="Arial" pitchFamily="34" charset="0"/>
        </a:defRPr>
      </a:lvl4pPr>
      <a:lvl5pPr algn="l" rtl="0" eaLnBrk="1" fontAlgn="base" hangingPunct="1">
        <a:lnSpc>
          <a:spcPct val="90000"/>
        </a:lnSpc>
        <a:spcBef>
          <a:spcPct val="0"/>
        </a:spcBef>
        <a:spcAft>
          <a:spcPct val="0"/>
        </a:spcAft>
        <a:defRPr sz="3000" b="1">
          <a:solidFill>
            <a:srgbClr val="787878"/>
          </a:solidFill>
          <a:latin typeface="Arial" pitchFamily="34" charset="0"/>
        </a:defRPr>
      </a:lvl5pPr>
      <a:lvl6pPr marL="457200" algn="l" rtl="0" eaLnBrk="1" fontAlgn="base" hangingPunct="1">
        <a:lnSpc>
          <a:spcPct val="90000"/>
        </a:lnSpc>
        <a:spcBef>
          <a:spcPct val="0"/>
        </a:spcBef>
        <a:spcAft>
          <a:spcPct val="0"/>
        </a:spcAft>
        <a:defRPr sz="3000" b="1">
          <a:solidFill>
            <a:srgbClr val="787878"/>
          </a:solidFill>
          <a:latin typeface="Arial" pitchFamily="34" charset="0"/>
        </a:defRPr>
      </a:lvl6pPr>
      <a:lvl7pPr marL="914400" algn="l" rtl="0" eaLnBrk="1" fontAlgn="base" hangingPunct="1">
        <a:lnSpc>
          <a:spcPct val="90000"/>
        </a:lnSpc>
        <a:spcBef>
          <a:spcPct val="0"/>
        </a:spcBef>
        <a:spcAft>
          <a:spcPct val="0"/>
        </a:spcAft>
        <a:defRPr sz="3000" b="1">
          <a:solidFill>
            <a:srgbClr val="787878"/>
          </a:solidFill>
          <a:latin typeface="Arial" pitchFamily="34" charset="0"/>
        </a:defRPr>
      </a:lvl7pPr>
      <a:lvl8pPr marL="1371600" algn="l" rtl="0" eaLnBrk="1" fontAlgn="base" hangingPunct="1">
        <a:lnSpc>
          <a:spcPct val="90000"/>
        </a:lnSpc>
        <a:spcBef>
          <a:spcPct val="0"/>
        </a:spcBef>
        <a:spcAft>
          <a:spcPct val="0"/>
        </a:spcAft>
        <a:defRPr sz="3000" b="1">
          <a:solidFill>
            <a:srgbClr val="787878"/>
          </a:solidFill>
          <a:latin typeface="Arial" pitchFamily="34" charset="0"/>
        </a:defRPr>
      </a:lvl8pPr>
      <a:lvl9pPr marL="1828800" algn="l" rtl="0" eaLnBrk="1" fontAlgn="base" hangingPunct="1">
        <a:lnSpc>
          <a:spcPct val="90000"/>
        </a:lnSpc>
        <a:spcBef>
          <a:spcPct val="0"/>
        </a:spcBef>
        <a:spcAft>
          <a:spcPct val="0"/>
        </a:spcAft>
        <a:defRPr sz="3000" b="1">
          <a:solidFill>
            <a:srgbClr val="787878"/>
          </a:solidFill>
          <a:latin typeface="Arial" pitchFamily="34" charset="0"/>
        </a:defRPr>
      </a:lvl9pPr>
    </p:titleStyle>
    <p:bodyStyle>
      <a:lvl1pPr algn="l" rtl="0" eaLnBrk="1" fontAlgn="base" hangingPunct="1">
        <a:lnSpc>
          <a:spcPct val="90000"/>
        </a:lnSpc>
        <a:spcBef>
          <a:spcPct val="20000"/>
        </a:spcBef>
        <a:spcAft>
          <a:spcPct val="0"/>
        </a:spcAft>
        <a:buFont typeface="Arial" charset="0"/>
        <a:defRPr sz="3200" kern="1200">
          <a:solidFill>
            <a:schemeClr val="tx2"/>
          </a:solidFill>
          <a:latin typeface="+mn-lt"/>
          <a:ea typeface="+mn-ea"/>
          <a:cs typeface="+mn-cs"/>
        </a:defRPr>
      </a:lvl1pPr>
      <a:lvl2pPr algn="l" rtl="0" eaLnBrk="1" fontAlgn="base" hangingPunct="1">
        <a:lnSpc>
          <a:spcPct val="90000"/>
        </a:lnSpc>
        <a:spcBef>
          <a:spcPct val="20000"/>
        </a:spcBef>
        <a:spcAft>
          <a:spcPct val="0"/>
        </a:spcAft>
        <a:buFont typeface="Arial" charset="0"/>
        <a:defRPr sz="2800" kern="1200">
          <a:solidFill>
            <a:schemeClr val="tx2"/>
          </a:solidFill>
          <a:latin typeface="+mn-lt"/>
          <a:ea typeface="+mn-ea"/>
          <a:cs typeface="+mn-cs"/>
        </a:defRPr>
      </a:lvl2pPr>
      <a:lvl3pPr algn="l" rtl="0" eaLnBrk="1" fontAlgn="base" hangingPunct="1">
        <a:lnSpc>
          <a:spcPct val="90000"/>
        </a:lnSpc>
        <a:spcBef>
          <a:spcPct val="20000"/>
        </a:spcBef>
        <a:spcAft>
          <a:spcPct val="0"/>
        </a:spcAft>
        <a:buFont typeface="Arial" charset="0"/>
        <a:defRPr sz="2400" kern="1200">
          <a:solidFill>
            <a:schemeClr val="tx2"/>
          </a:solidFill>
          <a:latin typeface="+mn-lt"/>
          <a:ea typeface="+mn-ea"/>
          <a:cs typeface="+mn-cs"/>
        </a:defRPr>
      </a:lvl3pPr>
      <a:lvl4pPr algn="l" rtl="0" eaLnBrk="1" fontAlgn="base" hangingPunct="1">
        <a:lnSpc>
          <a:spcPct val="90000"/>
        </a:lnSpc>
        <a:spcBef>
          <a:spcPct val="20000"/>
        </a:spcBef>
        <a:spcAft>
          <a:spcPct val="0"/>
        </a:spcAft>
        <a:buFont typeface="Arial" charset="0"/>
        <a:defRPr sz="2000" kern="1200">
          <a:solidFill>
            <a:schemeClr val="tx2"/>
          </a:solidFill>
          <a:latin typeface="+mn-lt"/>
          <a:ea typeface="+mn-ea"/>
          <a:cs typeface="+mn-cs"/>
        </a:defRPr>
      </a:lvl4pPr>
      <a:lvl5pPr algn="l" rtl="0" eaLnBrk="1" fontAlgn="base" hangingPunct="1">
        <a:lnSpc>
          <a:spcPct val="90000"/>
        </a:lnSpc>
        <a:spcBef>
          <a:spcPct val="20000"/>
        </a:spcBef>
        <a:spcAft>
          <a:spcPct val="0"/>
        </a:spcAft>
        <a:buFont typeface="Arial" charset="0"/>
        <a:defRPr sz="2000" kern="1200">
          <a:solidFill>
            <a:schemeClr val="tx2"/>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4310742" y="4237416"/>
            <a:ext cx="4702629" cy="1181993"/>
          </a:xfrm>
        </p:spPr>
        <p:txBody>
          <a:bodyPr>
            <a:normAutofit/>
          </a:bodyPr>
          <a:lstStyle/>
          <a:p>
            <a:r>
              <a:rPr lang="en-US"/>
              <a:t>Parent Meeting</a:t>
            </a:r>
            <a:br>
              <a:rPr lang="en-US"/>
            </a:br>
            <a:r>
              <a:rPr lang="en-US"/>
              <a:t>Set 1 Sounds</a:t>
            </a:r>
          </a:p>
        </p:txBody>
      </p:sp>
    </p:spTree>
    <p:extLst>
      <p:ext uri="{BB962C8B-B14F-4D97-AF65-F5344CB8AC3E}">
        <p14:creationId xmlns:p14="http://schemas.microsoft.com/office/powerpoint/2010/main" val="14490787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Comic Sans MS" panose="030F0702030302020204" pitchFamily="66" charset="0"/>
              </a:rPr>
              <a:t>How we teach phonics at Hazel Wood</a:t>
            </a:r>
          </a:p>
        </p:txBody>
      </p:sp>
      <p:sp>
        <p:nvSpPr>
          <p:cNvPr id="3" name="Content Placeholder 2"/>
          <p:cNvSpPr>
            <a:spLocks noGrp="1"/>
          </p:cNvSpPr>
          <p:nvPr>
            <p:ph idx="1"/>
          </p:nvPr>
        </p:nvSpPr>
        <p:spPr/>
        <p:txBody>
          <a:bodyPr/>
          <a:lstStyle/>
          <a:p>
            <a:pPr marL="285750" indent="-285750">
              <a:buFont typeface="Arial" panose="020B0604020202020204" pitchFamily="34" charset="0"/>
              <a:buChar char="•"/>
            </a:pPr>
            <a:r>
              <a:rPr lang="en-GB">
                <a:latin typeface="Comic Sans MS"/>
              </a:rPr>
              <a:t>We use a systematic approach to teaching phonics at Hazel Wood. We use the phonics programme, </a:t>
            </a:r>
            <a:r>
              <a:rPr lang="en-GB" i="1">
                <a:latin typeface="Comic Sans MS"/>
              </a:rPr>
              <a:t>Read, Write Inc</a:t>
            </a:r>
          </a:p>
          <a:p>
            <a:pPr marL="285750" indent="-285750">
              <a:buFont typeface="Arial" panose="020B0604020202020204" pitchFamily="34" charset="0"/>
              <a:buChar char="•"/>
            </a:pPr>
            <a:endParaRPr lang="en-GB" i="1">
              <a:latin typeface="Comic Sans MS"/>
            </a:endParaRPr>
          </a:p>
          <a:p>
            <a:endParaRPr lang="en-GB" i="1">
              <a:latin typeface="Comic Sans MS"/>
            </a:endParaRPr>
          </a:p>
          <a:p>
            <a:endParaRPr lang="en-GB" i="1">
              <a:latin typeface="Comic Sans MS"/>
            </a:endParaRPr>
          </a:p>
          <a:p>
            <a:endParaRPr lang="en-GB" i="1">
              <a:latin typeface="Comic Sans MS"/>
            </a:endParaRPr>
          </a:p>
          <a:p>
            <a:pPr marL="285750" indent="-285750">
              <a:buFont typeface="Arial" panose="020B0604020202020204" pitchFamily="34" charset="0"/>
              <a:buChar char="•"/>
            </a:pPr>
            <a:r>
              <a:rPr lang="en-GB">
                <a:latin typeface="Comic Sans MS"/>
              </a:rPr>
              <a:t>The sounds are split up into Set 1, Set 2 and Set 3 sounds</a:t>
            </a:r>
          </a:p>
          <a:p>
            <a:endParaRPr lang="en-GB"/>
          </a:p>
        </p:txBody>
      </p:sp>
      <p:pic>
        <p:nvPicPr>
          <p:cNvPr id="5" name="Picture 4"/>
          <p:cNvPicPr>
            <a:picLocks noChangeAspect="1"/>
          </p:cNvPicPr>
          <p:nvPr/>
        </p:nvPicPr>
        <p:blipFill>
          <a:blip r:embed="rId2"/>
          <a:stretch>
            <a:fillRect/>
          </a:stretch>
        </p:blipFill>
        <p:spPr>
          <a:xfrm>
            <a:off x="1878190" y="3071447"/>
            <a:ext cx="5377350" cy="1666262"/>
          </a:xfrm>
          <a:prstGeom prst="rect">
            <a:avLst/>
          </a:prstGeom>
        </p:spPr>
      </p:pic>
    </p:spTree>
    <p:extLst>
      <p:ext uri="{BB962C8B-B14F-4D97-AF65-F5344CB8AC3E}">
        <p14:creationId xmlns:p14="http://schemas.microsoft.com/office/powerpoint/2010/main" val="317585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7" name="Title 1"/>
          <p:cNvSpPr>
            <a:spLocks noGrp="1"/>
          </p:cNvSpPr>
          <p:nvPr>
            <p:ph type="title"/>
          </p:nvPr>
        </p:nvSpPr>
        <p:spPr/>
        <p:txBody>
          <a:bodyPr/>
          <a:lstStyle/>
          <a:p>
            <a:pPr eaLnBrk="1" fontAlgn="auto" hangingPunct="1">
              <a:spcBef>
                <a:spcPts val="0"/>
              </a:spcBef>
              <a:spcAft>
                <a:spcPts val="0"/>
              </a:spcAft>
              <a:defRPr/>
            </a:pPr>
            <a:r>
              <a:rPr lang="en-GB">
                <a:solidFill>
                  <a:schemeClr val="accent5"/>
                </a:solidFill>
                <a:ea typeface="Arial Unicode MS" pitchFamily="34" charset="-128"/>
                <a:cs typeface="Arial Unicode MS" pitchFamily="34" charset="-128"/>
              </a:rPr>
              <a:t>The simple code: Set 1 and 2 sounds</a:t>
            </a:r>
          </a:p>
        </p:txBody>
      </p:sp>
      <p:sp>
        <p:nvSpPr>
          <p:cNvPr id="71681" name="Rectangle 3"/>
          <p:cNvSpPr>
            <a:spLocks noGrp="1" noChangeArrowheads="1"/>
          </p:cNvSpPr>
          <p:nvPr>
            <p:ph idx="1"/>
          </p:nvPr>
        </p:nvSpPr>
        <p:spPr>
          <a:xfrm>
            <a:off x="422275" y="1600200"/>
            <a:ext cx="8229600" cy="4530725"/>
          </a:xfrm>
        </p:spPr>
        <p:txBody>
          <a:bodyPr/>
          <a:lstStyle/>
          <a:p>
            <a:pPr eaLnBrk="1" hangingPunct="1">
              <a:buFont typeface="Wingdings" pitchFamily="2" charset="2"/>
              <a:buNone/>
            </a:pPr>
            <a:r>
              <a:rPr lang="en-GB">
                <a:latin typeface="Arial Unicode MS"/>
                <a:ea typeface="Arial Unicode MS"/>
                <a:cs typeface="Arial Unicode MS"/>
              </a:rPr>
              <a:t>   </a:t>
            </a:r>
            <a:endParaRPr lang="en-US">
              <a:latin typeface="Arial Unicode MS"/>
              <a:ea typeface="Arial Unicode MS"/>
              <a:cs typeface="Arial Unicode MS"/>
            </a:endParaRPr>
          </a:p>
        </p:txBody>
      </p:sp>
      <p:sp>
        <p:nvSpPr>
          <p:cNvPr id="29702" name="TextBox 6"/>
          <p:cNvSpPr txBox="1">
            <a:spLocks noChangeArrowheads="1"/>
          </p:cNvSpPr>
          <p:nvPr/>
        </p:nvSpPr>
        <p:spPr bwMode="auto">
          <a:xfrm>
            <a:off x="496888" y="1751013"/>
            <a:ext cx="3810000" cy="954107"/>
          </a:xfrm>
          <a:prstGeom prst="rect">
            <a:avLst/>
          </a:prstGeom>
          <a:noFill/>
          <a:ln>
            <a:noFill/>
          </a:ln>
        </p:spPr>
        <p:txBody>
          <a:bodyPr>
            <a:spAutoFit/>
          </a:bodyPr>
          <a:lstStyle>
            <a:lvl1pPr eaLnBrk="0" hangingPunct="0">
              <a:defRPr sz="2400">
                <a:solidFill>
                  <a:schemeClr val="tx1"/>
                </a:solidFill>
                <a:latin typeface="Garamond" pitchFamily="18" charset="0"/>
                <a:ea typeface="MS PGothic" pitchFamily="34" charset="-128"/>
              </a:defRPr>
            </a:lvl1pPr>
            <a:lvl2pPr marL="742950" indent="-285750" eaLnBrk="0" hangingPunct="0">
              <a:defRPr sz="2400">
                <a:solidFill>
                  <a:schemeClr val="tx1"/>
                </a:solidFill>
                <a:latin typeface="Garamond" pitchFamily="18" charset="0"/>
                <a:ea typeface="MS PGothic" pitchFamily="34" charset="-128"/>
              </a:defRPr>
            </a:lvl2pPr>
            <a:lvl3pPr marL="1143000" indent="-228600" eaLnBrk="0" hangingPunct="0">
              <a:defRPr sz="2400">
                <a:solidFill>
                  <a:schemeClr val="tx1"/>
                </a:solidFill>
                <a:latin typeface="Garamond" pitchFamily="18" charset="0"/>
                <a:ea typeface="MS PGothic" pitchFamily="34" charset="-128"/>
              </a:defRPr>
            </a:lvl3pPr>
            <a:lvl4pPr marL="1600200" indent="-228600" eaLnBrk="0" hangingPunct="0">
              <a:defRPr sz="2400">
                <a:solidFill>
                  <a:schemeClr val="tx1"/>
                </a:solidFill>
                <a:latin typeface="Garamond" pitchFamily="18" charset="0"/>
                <a:ea typeface="MS PGothic" pitchFamily="34" charset="-128"/>
              </a:defRPr>
            </a:lvl4pPr>
            <a:lvl5pPr marL="2057400" indent="-228600" eaLnBrk="0" hangingPunct="0">
              <a:defRPr sz="2400">
                <a:solidFill>
                  <a:schemeClr val="tx1"/>
                </a:solidFill>
                <a:latin typeface="Garamond"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Garamond"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Garamond"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Garamond"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Garamond" pitchFamily="18" charset="0"/>
                <a:ea typeface="MS PGothic" pitchFamily="34" charset="-128"/>
              </a:defRPr>
            </a:lvl9pPr>
          </a:lstStyle>
          <a:p>
            <a:pPr eaLnBrk="1" fontAlgn="auto" hangingPunct="1">
              <a:spcBef>
                <a:spcPts val="0"/>
              </a:spcBef>
              <a:spcAft>
                <a:spcPts val="0"/>
              </a:spcAft>
              <a:defRPr/>
            </a:pPr>
            <a:endParaRPr lang="en-GB" sz="2800">
              <a:solidFill>
                <a:schemeClr val="tx2"/>
              </a:solidFill>
              <a:latin typeface="+mn-lt"/>
              <a:ea typeface="Arial Unicode MS" pitchFamily="34" charset="-128"/>
              <a:cs typeface="Arial Unicode MS" pitchFamily="34" charset="-128"/>
            </a:endParaRPr>
          </a:p>
          <a:p>
            <a:pPr eaLnBrk="1" fontAlgn="auto" hangingPunct="1">
              <a:spcBef>
                <a:spcPts val="0"/>
              </a:spcBef>
              <a:spcAft>
                <a:spcPts val="0"/>
              </a:spcAft>
              <a:defRPr/>
            </a:pPr>
            <a:endParaRPr lang="en-US" sz="2800">
              <a:solidFill>
                <a:schemeClr val="tx2"/>
              </a:solidFill>
              <a:latin typeface="+mn-lt"/>
              <a:ea typeface="Arial Unicode MS" pitchFamily="34" charset="-128"/>
              <a:cs typeface="Arial Unicode MS" pitchFamily="34" charset="-128"/>
            </a:endParaRPr>
          </a:p>
        </p:txBody>
      </p:sp>
      <p:pic>
        <p:nvPicPr>
          <p:cNvPr id="2" name="Picture 1" descr="Simple_Speed_Sounds_Chart.pdf"/>
          <p:cNvPicPr>
            <a:picLocks noChangeAspect="1"/>
          </p:cNvPicPr>
          <p:nvPr/>
        </p:nvPicPr>
        <p:blipFill rotWithShape="1">
          <a:blip r:embed="rId3" cstate="screen">
            <a:extLst>
              <a:ext uri="{28A0092B-C50C-407E-A947-70E740481C1C}">
                <a14:useLocalDpi xmlns:a14="http://schemas.microsoft.com/office/drawing/2010/main"/>
              </a:ext>
            </a:extLst>
          </a:blip>
          <a:srcRect l="-238" t="6871" r="2798" b="44253"/>
          <a:stretch/>
        </p:blipFill>
        <p:spPr>
          <a:xfrm>
            <a:off x="755576" y="1052736"/>
            <a:ext cx="7693517" cy="5461036"/>
          </a:xfrm>
          <a:prstGeom prst="rect">
            <a:avLst/>
          </a:prstGeom>
        </p:spPr>
      </p:pic>
    </p:spTree>
    <p:extLst>
      <p:ext uri="{BB962C8B-B14F-4D97-AF65-F5344CB8AC3E}">
        <p14:creationId xmlns:p14="http://schemas.microsoft.com/office/powerpoint/2010/main" val="40730810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4D287-092E-3B58-D76D-8354B4CFF8F9}"/>
              </a:ext>
            </a:extLst>
          </p:cNvPr>
          <p:cNvSpPr>
            <a:spLocks noGrp="1"/>
          </p:cNvSpPr>
          <p:nvPr>
            <p:ph type="title"/>
          </p:nvPr>
        </p:nvSpPr>
        <p:spPr/>
        <p:txBody>
          <a:bodyPr/>
          <a:lstStyle/>
          <a:p>
            <a:r>
              <a:rPr lang="en-US"/>
              <a:t>The complex code: Set 3 sounds</a:t>
            </a:r>
          </a:p>
        </p:txBody>
      </p:sp>
      <p:pic>
        <p:nvPicPr>
          <p:cNvPr id="4" name="Content Placeholder 3" descr="Complex_Speed_Sounds_Chart.pdf">
            <a:extLst>
              <a:ext uri="{FF2B5EF4-FFF2-40B4-BE49-F238E27FC236}">
                <a16:creationId xmlns:a16="http://schemas.microsoft.com/office/drawing/2014/main" id="{1309642C-D874-0D5F-D489-91EEA8FBF536}"/>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l="4075" t="7912" r="8731" b="12963"/>
          <a:stretch/>
        </p:blipFill>
        <p:spPr>
          <a:xfrm>
            <a:off x="2680958" y="1385888"/>
            <a:ext cx="3924959" cy="5040312"/>
          </a:xfrm>
          <a:prstGeom prst="rect">
            <a:avLst/>
          </a:prstGeom>
        </p:spPr>
      </p:pic>
    </p:spTree>
    <p:extLst>
      <p:ext uri="{BB962C8B-B14F-4D97-AF65-F5344CB8AC3E}">
        <p14:creationId xmlns:p14="http://schemas.microsoft.com/office/powerpoint/2010/main" val="16926232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7" name="Title 1"/>
          <p:cNvSpPr>
            <a:spLocks noGrp="1"/>
          </p:cNvSpPr>
          <p:nvPr>
            <p:ph type="title"/>
          </p:nvPr>
        </p:nvSpPr>
        <p:spPr/>
        <p:txBody>
          <a:bodyPr/>
          <a:lstStyle/>
          <a:p>
            <a:pPr eaLnBrk="1" fontAlgn="auto" hangingPunct="1">
              <a:spcBef>
                <a:spcPts val="0"/>
              </a:spcBef>
              <a:spcAft>
                <a:spcPts val="0"/>
              </a:spcAft>
              <a:defRPr/>
            </a:pPr>
            <a:r>
              <a:rPr lang="en-GB">
                <a:solidFill>
                  <a:schemeClr val="accent5"/>
                </a:solidFill>
                <a:ea typeface="Arial Unicode MS" pitchFamily="34" charset="-128"/>
                <a:cs typeface="Arial Unicode MS" pitchFamily="34" charset="-128"/>
              </a:rPr>
              <a:t>Speed Sounds Set 1</a:t>
            </a:r>
          </a:p>
        </p:txBody>
      </p:sp>
      <p:sp>
        <p:nvSpPr>
          <p:cNvPr id="71681" name="Rectangle 3"/>
          <p:cNvSpPr>
            <a:spLocks noGrp="1" noChangeArrowheads="1"/>
          </p:cNvSpPr>
          <p:nvPr>
            <p:ph idx="1"/>
          </p:nvPr>
        </p:nvSpPr>
        <p:spPr>
          <a:xfrm>
            <a:off x="422275" y="1600200"/>
            <a:ext cx="8229600" cy="4530725"/>
          </a:xfrm>
        </p:spPr>
        <p:txBody>
          <a:bodyPr/>
          <a:lstStyle/>
          <a:p>
            <a:pPr eaLnBrk="1" hangingPunct="1">
              <a:buFont typeface="Wingdings" pitchFamily="2" charset="2"/>
              <a:buNone/>
            </a:pPr>
            <a:r>
              <a:rPr lang="en-GB">
                <a:latin typeface="Arial Unicode MS"/>
                <a:ea typeface="Arial Unicode MS"/>
                <a:cs typeface="Arial Unicode MS"/>
              </a:rPr>
              <a:t>   </a:t>
            </a:r>
            <a:endParaRPr lang="en-US">
              <a:latin typeface="Arial Unicode MS"/>
              <a:ea typeface="Arial Unicode MS"/>
              <a:cs typeface="Arial Unicode MS"/>
            </a:endParaRPr>
          </a:p>
        </p:txBody>
      </p:sp>
      <p:sp>
        <p:nvSpPr>
          <p:cNvPr id="29702" name="TextBox 6"/>
          <p:cNvSpPr txBox="1">
            <a:spLocks noChangeArrowheads="1"/>
          </p:cNvSpPr>
          <p:nvPr/>
        </p:nvSpPr>
        <p:spPr bwMode="auto">
          <a:xfrm>
            <a:off x="496888" y="1751013"/>
            <a:ext cx="3810000" cy="954107"/>
          </a:xfrm>
          <a:prstGeom prst="rect">
            <a:avLst/>
          </a:prstGeom>
          <a:noFill/>
          <a:ln>
            <a:noFill/>
          </a:ln>
        </p:spPr>
        <p:txBody>
          <a:bodyPr>
            <a:spAutoFit/>
          </a:bodyPr>
          <a:lstStyle>
            <a:lvl1pPr eaLnBrk="0" hangingPunct="0">
              <a:defRPr sz="2400">
                <a:solidFill>
                  <a:schemeClr val="tx1"/>
                </a:solidFill>
                <a:latin typeface="Garamond" pitchFamily="18" charset="0"/>
                <a:ea typeface="MS PGothic" pitchFamily="34" charset="-128"/>
              </a:defRPr>
            </a:lvl1pPr>
            <a:lvl2pPr marL="742950" indent="-285750" eaLnBrk="0" hangingPunct="0">
              <a:defRPr sz="2400">
                <a:solidFill>
                  <a:schemeClr val="tx1"/>
                </a:solidFill>
                <a:latin typeface="Garamond" pitchFamily="18" charset="0"/>
                <a:ea typeface="MS PGothic" pitchFamily="34" charset="-128"/>
              </a:defRPr>
            </a:lvl2pPr>
            <a:lvl3pPr marL="1143000" indent="-228600" eaLnBrk="0" hangingPunct="0">
              <a:defRPr sz="2400">
                <a:solidFill>
                  <a:schemeClr val="tx1"/>
                </a:solidFill>
                <a:latin typeface="Garamond" pitchFamily="18" charset="0"/>
                <a:ea typeface="MS PGothic" pitchFamily="34" charset="-128"/>
              </a:defRPr>
            </a:lvl3pPr>
            <a:lvl4pPr marL="1600200" indent="-228600" eaLnBrk="0" hangingPunct="0">
              <a:defRPr sz="2400">
                <a:solidFill>
                  <a:schemeClr val="tx1"/>
                </a:solidFill>
                <a:latin typeface="Garamond" pitchFamily="18" charset="0"/>
                <a:ea typeface="MS PGothic" pitchFamily="34" charset="-128"/>
              </a:defRPr>
            </a:lvl4pPr>
            <a:lvl5pPr marL="2057400" indent="-228600" eaLnBrk="0" hangingPunct="0">
              <a:defRPr sz="2400">
                <a:solidFill>
                  <a:schemeClr val="tx1"/>
                </a:solidFill>
                <a:latin typeface="Garamond"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Garamond"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Garamond"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Garamond"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Garamond" pitchFamily="18" charset="0"/>
                <a:ea typeface="MS PGothic" pitchFamily="34" charset="-128"/>
              </a:defRPr>
            </a:lvl9pPr>
          </a:lstStyle>
          <a:p>
            <a:pPr eaLnBrk="1" fontAlgn="auto" hangingPunct="1">
              <a:spcBef>
                <a:spcPts val="0"/>
              </a:spcBef>
              <a:spcAft>
                <a:spcPts val="0"/>
              </a:spcAft>
              <a:defRPr/>
            </a:pPr>
            <a:endParaRPr lang="en-GB" sz="2800">
              <a:solidFill>
                <a:schemeClr val="tx2"/>
              </a:solidFill>
              <a:latin typeface="+mn-lt"/>
              <a:ea typeface="Arial Unicode MS" pitchFamily="34" charset="-128"/>
              <a:cs typeface="Arial Unicode MS" pitchFamily="34" charset="-128"/>
            </a:endParaRPr>
          </a:p>
          <a:p>
            <a:pPr eaLnBrk="1" fontAlgn="auto" hangingPunct="1">
              <a:spcBef>
                <a:spcPts val="0"/>
              </a:spcBef>
              <a:spcAft>
                <a:spcPts val="0"/>
              </a:spcAft>
              <a:defRPr/>
            </a:pPr>
            <a:endParaRPr lang="en-US" sz="2800">
              <a:solidFill>
                <a:schemeClr val="tx2"/>
              </a:solidFill>
              <a:latin typeface="+mn-lt"/>
              <a:ea typeface="Arial Unicode MS" pitchFamily="34" charset="-128"/>
              <a:cs typeface="Arial Unicode MS" pitchFamily="34" charset="-128"/>
            </a:endParaRPr>
          </a:p>
        </p:txBody>
      </p:sp>
      <p:pic>
        <p:nvPicPr>
          <p:cNvPr id="2" name="Picture 1" descr="Simple_Speed_Sounds_Chart.pdf"/>
          <p:cNvPicPr>
            <a:picLocks noChangeAspect="1"/>
          </p:cNvPicPr>
          <p:nvPr/>
        </p:nvPicPr>
        <p:blipFill rotWithShape="1">
          <a:blip r:embed="rId3" cstate="screen">
            <a:extLst>
              <a:ext uri="{28A0092B-C50C-407E-A947-70E740481C1C}">
                <a14:useLocalDpi xmlns:a14="http://schemas.microsoft.com/office/drawing/2010/main"/>
              </a:ext>
            </a:extLst>
          </a:blip>
          <a:srcRect l="-238" t="6871" r="2798" b="44253"/>
          <a:stretch/>
        </p:blipFill>
        <p:spPr>
          <a:xfrm>
            <a:off x="755576" y="1052736"/>
            <a:ext cx="7693517" cy="5461036"/>
          </a:xfrm>
          <a:prstGeom prst="rect">
            <a:avLst/>
          </a:prstGeom>
        </p:spPr>
      </p:pic>
      <p:sp>
        <p:nvSpPr>
          <p:cNvPr id="3" name="Rounded Rectangle 2"/>
          <p:cNvSpPr/>
          <p:nvPr/>
        </p:nvSpPr>
        <p:spPr>
          <a:xfrm>
            <a:off x="1259632" y="1484784"/>
            <a:ext cx="6624736" cy="864096"/>
          </a:xfrm>
          <a:prstGeom prst="roundRect">
            <a:avLst/>
          </a:prstGeom>
          <a:solidFill>
            <a:schemeClr val="accent3">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ounded Rectangle 7"/>
          <p:cNvSpPr/>
          <p:nvPr/>
        </p:nvSpPr>
        <p:spPr>
          <a:xfrm>
            <a:off x="1259632" y="3140968"/>
            <a:ext cx="6624736" cy="864096"/>
          </a:xfrm>
          <a:prstGeom prst="roundRect">
            <a:avLst/>
          </a:prstGeom>
          <a:solidFill>
            <a:schemeClr val="accent3">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ounded Rectangle 8"/>
          <p:cNvSpPr/>
          <p:nvPr/>
        </p:nvSpPr>
        <p:spPr>
          <a:xfrm>
            <a:off x="1259632" y="4725144"/>
            <a:ext cx="2880320" cy="504056"/>
          </a:xfrm>
          <a:prstGeom prst="roundRect">
            <a:avLst/>
          </a:prstGeom>
          <a:solidFill>
            <a:schemeClr val="accent3">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5343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3494B-1487-5449-8C15-049D3B543B93}"/>
              </a:ext>
            </a:extLst>
          </p:cNvPr>
          <p:cNvSpPr>
            <a:spLocks noGrp="1"/>
          </p:cNvSpPr>
          <p:nvPr>
            <p:ph type="title"/>
          </p:nvPr>
        </p:nvSpPr>
        <p:spPr>
          <a:xfrm>
            <a:off x="323528" y="260649"/>
            <a:ext cx="8213003" cy="864096"/>
          </a:xfrm>
        </p:spPr>
        <p:txBody>
          <a:bodyPr/>
          <a:lstStyle/>
          <a:p>
            <a:r>
              <a:rPr lang="en-US">
                <a:latin typeface="Comic Sans MS"/>
              </a:rPr>
              <a:t>A speed sounds lesson -Picture Phrases</a:t>
            </a:r>
          </a:p>
        </p:txBody>
      </p:sp>
      <p:sp>
        <p:nvSpPr>
          <p:cNvPr id="3" name="Rectangle 2"/>
          <p:cNvSpPr/>
          <p:nvPr/>
        </p:nvSpPr>
        <p:spPr>
          <a:xfrm>
            <a:off x="3844819" y="1397493"/>
            <a:ext cx="4798018" cy="1384995"/>
          </a:xfrm>
          <a:prstGeom prst="rect">
            <a:avLst/>
          </a:prstGeom>
        </p:spPr>
        <p:txBody>
          <a:bodyPr wrap="square" lIns="91440" tIns="45720" rIns="91440" bIns="45720" anchor="t">
            <a:spAutoFit/>
          </a:bodyPr>
          <a:lstStyle/>
          <a:p>
            <a:r>
              <a:rPr lang="en-GB" sz="2800">
                <a:solidFill>
                  <a:srgbClr val="000000"/>
                </a:solidFill>
                <a:latin typeface="Comic Sans MS"/>
              </a:rPr>
              <a:t>     The sound and picture     </a:t>
            </a:r>
            <a:endParaRPr lang="en-US">
              <a:cs typeface="Arial"/>
            </a:endParaRPr>
          </a:p>
          <a:p>
            <a:r>
              <a:rPr lang="en-GB" sz="2800">
                <a:solidFill>
                  <a:srgbClr val="000000"/>
                </a:solidFill>
                <a:latin typeface="Comic Sans MS"/>
              </a:rPr>
              <a:t>      word is introduced to </a:t>
            </a:r>
            <a:endParaRPr lang="en-GB">
              <a:solidFill>
                <a:srgbClr val="2D2D2D"/>
              </a:solidFill>
              <a:latin typeface="Arial"/>
              <a:cs typeface="Arial"/>
            </a:endParaRPr>
          </a:p>
          <a:p>
            <a:r>
              <a:rPr lang="en-GB" sz="2800">
                <a:solidFill>
                  <a:srgbClr val="000000"/>
                </a:solidFill>
                <a:latin typeface="Comic Sans MS"/>
              </a:rPr>
              <a:t>      the children.</a:t>
            </a:r>
            <a:endParaRPr lang="en-GB">
              <a:cs typeface="Arial"/>
            </a:endParaRPr>
          </a:p>
        </p:txBody>
      </p:sp>
      <p:sp>
        <p:nvSpPr>
          <p:cNvPr id="7" name="Rectangle 6"/>
          <p:cNvSpPr/>
          <p:nvPr/>
        </p:nvSpPr>
        <p:spPr>
          <a:xfrm>
            <a:off x="4985238" y="3424567"/>
            <a:ext cx="3560885" cy="2308324"/>
          </a:xfrm>
          <a:prstGeom prst="rect">
            <a:avLst/>
          </a:prstGeom>
        </p:spPr>
        <p:txBody>
          <a:bodyPr wrap="square" lIns="91440" tIns="45720" rIns="91440" bIns="45720" anchor="t">
            <a:spAutoFit/>
          </a:bodyPr>
          <a:lstStyle/>
          <a:p>
            <a:r>
              <a:rPr lang="en-GB" sz="2400">
                <a:solidFill>
                  <a:srgbClr val="000000"/>
                </a:solidFill>
                <a:latin typeface="Comic Sans MS"/>
              </a:rPr>
              <a:t>The sound is hidden in the pack of sounds the children have already learnt. Then the children say all of the sounds.</a:t>
            </a:r>
          </a:p>
        </p:txBody>
      </p:sp>
      <p:pic>
        <p:nvPicPr>
          <p:cNvPr id="6" name="Content Placeholder 10" descr="A close-up of a card&#10;&#10;Description automatically generated">
            <a:extLst>
              <a:ext uri="{FF2B5EF4-FFF2-40B4-BE49-F238E27FC236}">
                <a16:creationId xmlns:a16="http://schemas.microsoft.com/office/drawing/2014/main" id="{9A3566ED-1CA8-1038-C184-4A2456981CA2}"/>
              </a:ext>
            </a:extLst>
          </p:cNvPr>
          <p:cNvPicPr>
            <a:picLocks noChangeAspect="1"/>
          </p:cNvPicPr>
          <p:nvPr/>
        </p:nvPicPr>
        <p:blipFill>
          <a:blip r:embed="rId3" cstate="screen">
            <a:extLst>
              <a:ext uri="{28A0092B-C50C-407E-A947-70E740481C1C}">
                <a14:useLocalDpi xmlns:a14="http://schemas.microsoft.com/office/drawing/2010/main"/>
              </a:ext>
            </a:extLst>
          </a:blip>
          <a:srcRect l="-40929" r="-40929"/>
          <a:stretch>
            <a:fillRect/>
          </a:stretch>
        </p:blipFill>
        <p:spPr bwMode="auto">
          <a:xfrm>
            <a:off x="-1066833" y="1887069"/>
            <a:ext cx="7007592" cy="3845086"/>
          </a:xfrm>
          <a:prstGeom prst="rect">
            <a:avLst/>
          </a:prstGeom>
          <a:noFill/>
          <a:ln w="9525">
            <a:noFill/>
            <a:miter lim="800000"/>
            <a:headEnd/>
            <a:tailEnd/>
          </a:ln>
        </p:spPr>
      </p:pic>
    </p:spTree>
    <p:extLst>
      <p:ext uri="{BB962C8B-B14F-4D97-AF65-F5344CB8AC3E}">
        <p14:creationId xmlns:p14="http://schemas.microsoft.com/office/powerpoint/2010/main" val="3175832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7" name="Title 1"/>
          <p:cNvSpPr>
            <a:spLocks noGrp="1"/>
          </p:cNvSpPr>
          <p:nvPr>
            <p:ph type="title"/>
          </p:nvPr>
        </p:nvSpPr>
        <p:spPr>
          <a:xfrm>
            <a:off x="323528" y="260649"/>
            <a:ext cx="8820472" cy="864096"/>
          </a:xfrm>
        </p:spPr>
        <p:txBody>
          <a:bodyPr/>
          <a:lstStyle/>
          <a:p>
            <a:pPr eaLnBrk="1" fontAlgn="auto" hangingPunct="1">
              <a:spcBef>
                <a:spcPts val="0"/>
              </a:spcBef>
              <a:spcAft>
                <a:spcPts val="0"/>
              </a:spcAft>
              <a:defRPr/>
            </a:pPr>
            <a:r>
              <a:rPr lang="en-GB" dirty="0">
                <a:solidFill>
                  <a:schemeClr val="accent5"/>
                </a:solidFill>
                <a:latin typeface="Comic Sans MS"/>
                <a:ea typeface="Arial Unicode MS"/>
                <a:cs typeface="Arial Unicode MS"/>
              </a:rPr>
              <a:t>Teach something new…review, review </a:t>
            </a:r>
            <a:r>
              <a:rPr lang="en-GB" err="1">
                <a:solidFill>
                  <a:schemeClr val="accent5"/>
                </a:solidFill>
                <a:latin typeface="Comic Sans MS"/>
                <a:ea typeface="Arial Unicode MS"/>
                <a:cs typeface="Arial Unicode MS"/>
              </a:rPr>
              <a:t>review</a:t>
            </a:r>
            <a:r>
              <a:rPr lang="en-GB" dirty="0">
                <a:solidFill>
                  <a:schemeClr val="accent5"/>
                </a:solidFill>
                <a:latin typeface="Comic Sans MS"/>
                <a:ea typeface="Arial Unicode MS"/>
                <a:cs typeface="Arial Unicode MS"/>
              </a:rPr>
              <a:t>!</a:t>
            </a:r>
          </a:p>
        </p:txBody>
      </p:sp>
      <p:sp>
        <p:nvSpPr>
          <p:cNvPr id="71681" name="Rectangle 3"/>
          <p:cNvSpPr>
            <a:spLocks noGrp="1" noChangeArrowheads="1"/>
          </p:cNvSpPr>
          <p:nvPr>
            <p:ph idx="1"/>
          </p:nvPr>
        </p:nvSpPr>
        <p:spPr>
          <a:xfrm>
            <a:off x="422275" y="1600200"/>
            <a:ext cx="8229600" cy="4530725"/>
          </a:xfrm>
        </p:spPr>
        <p:txBody>
          <a:bodyPr/>
          <a:lstStyle/>
          <a:p>
            <a:pPr eaLnBrk="1" hangingPunct="1">
              <a:buFont typeface="Wingdings" pitchFamily="2" charset="2"/>
              <a:buNone/>
            </a:pPr>
            <a:r>
              <a:rPr lang="en-GB">
                <a:latin typeface="Arial Unicode MS"/>
                <a:ea typeface="Arial Unicode MS"/>
                <a:cs typeface="Arial Unicode MS"/>
              </a:rPr>
              <a:t>   </a:t>
            </a:r>
            <a:endParaRPr lang="en-US">
              <a:latin typeface="Arial Unicode MS"/>
              <a:ea typeface="Arial Unicode MS"/>
              <a:cs typeface="Arial Unicode MS"/>
            </a:endParaRPr>
          </a:p>
        </p:txBody>
      </p:sp>
      <p:sp>
        <p:nvSpPr>
          <p:cNvPr id="29702" name="TextBox 6"/>
          <p:cNvSpPr txBox="1">
            <a:spLocks noChangeArrowheads="1"/>
          </p:cNvSpPr>
          <p:nvPr/>
        </p:nvSpPr>
        <p:spPr bwMode="auto">
          <a:xfrm>
            <a:off x="496888" y="1751013"/>
            <a:ext cx="3810000" cy="954107"/>
          </a:xfrm>
          <a:prstGeom prst="rect">
            <a:avLst/>
          </a:prstGeom>
          <a:noFill/>
          <a:ln>
            <a:noFill/>
          </a:ln>
        </p:spPr>
        <p:txBody>
          <a:bodyPr>
            <a:spAutoFit/>
          </a:bodyPr>
          <a:lstStyle>
            <a:lvl1pPr eaLnBrk="0" hangingPunct="0">
              <a:defRPr sz="2400">
                <a:solidFill>
                  <a:schemeClr val="tx1"/>
                </a:solidFill>
                <a:latin typeface="Garamond" pitchFamily="18" charset="0"/>
                <a:ea typeface="MS PGothic" pitchFamily="34" charset="-128"/>
              </a:defRPr>
            </a:lvl1pPr>
            <a:lvl2pPr marL="742950" indent="-285750" eaLnBrk="0" hangingPunct="0">
              <a:defRPr sz="2400">
                <a:solidFill>
                  <a:schemeClr val="tx1"/>
                </a:solidFill>
                <a:latin typeface="Garamond" pitchFamily="18" charset="0"/>
                <a:ea typeface="MS PGothic" pitchFamily="34" charset="-128"/>
              </a:defRPr>
            </a:lvl2pPr>
            <a:lvl3pPr marL="1143000" indent="-228600" eaLnBrk="0" hangingPunct="0">
              <a:defRPr sz="2400">
                <a:solidFill>
                  <a:schemeClr val="tx1"/>
                </a:solidFill>
                <a:latin typeface="Garamond" pitchFamily="18" charset="0"/>
                <a:ea typeface="MS PGothic" pitchFamily="34" charset="-128"/>
              </a:defRPr>
            </a:lvl3pPr>
            <a:lvl4pPr marL="1600200" indent="-228600" eaLnBrk="0" hangingPunct="0">
              <a:defRPr sz="2400">
                <a:solidFill>
                  <a:schemeClr val="tx1"/>
                </a:solidFill>
                <a:latin typeface="Garamond" pitchFamily="18" charset="0"/>
                <a:ea typeface="MS PGothic" pitchFamily="34" charset="-128"/>
              </a:defRPr>
            </a:lvl4pPr>
            <a:lvl5pPr marL="2057400" indent="-228600" eaLnBrk="0" hangingPunct="0">
              <a:defRPr sz="2400">
                <a:solidFill>
                  <a:schemeClr val="tx1"/>
                </a:solidFill>
                <a:latin typeface="Garamond"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Garamond"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Garamond"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Garamond"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Garamond" pitchFamily="18" charset="0"/>
                <a:ea typeface="MS PGothic" pitchFamily="34" charset="-128"/>
              </a:defRPr>
            </a:lvl9pPr>
          </a:lstStyle>
          <a:p>
            <a:pPr eaLnBrk="1" fontAlgn="auto" hangingPunct="1">
              <a:spcBef>
                <a:spcPts val="0"/>
              </a:spcBef>
              <a:spcAft>
                <a:spcPts val="0"/>
              </a:spcAft>
              <a:defRPr/>
            </a:pPr>
            <a:endParaRPr lang="en-GB" sz="2800">
              <a:solidFill>
                <a:schemeClr val="tx2"/>
              </a:solidFill>
              <a:latin typeface="+mn-lt"/>
              <a:ea typeface="Arial Unicode MS" pitchFamily="34" charset="-128"/>
              <a:cs typeface="Arial Unicode MS" pitchFamily="34" charset="-128"/>
            </a:endParaRPr>
          </a:p>
          <a:p>
            <a:pPr eaLnBrk="1" fontAlgn="auto" hangingPunct="1">
              <a:spcBef>
                <a:spcPts val="0"/>
              </a:spcBef>
              <a:spcAft>
                <a:spcPts val="0"/>
              </a:spcAft>
              <a:defRPr/>
            </a:pPr>
            <a:endParaRPr lang="en-US" sz="2800">
              <a:solidFill>
                <a:schemeClr val="tx2"/>
              </a:solidFill>
              <a:latin typeface="+mn-lt"/>
              <a:ea typeface="Arial Unicode MS" pitchFamily="34" charset="-128"/>
              <a:cs typeface="Arial Unicode MS" pitchFamily="34" charset="-128"/>
            </a:endParaRPr>
          </a:p>
        </p:txBody>
      </p:sp>
      <p:pic>
        <p:nvPicPr>
          <p:cNvPr id="2" name="Picture 1" descr="Simple_Speed_Sounds_Chart.pdf"/>
          <p:cNvPicPr>
            <a:picLocks noChangeAspect="1"/>
          </p:cNvPicPr>
          <p:nvPr/>
        </p:nvPicPr>
        <p:blipFill rotWithShape="1">
          <a:blip r:embed="rId3" cstate="screen">
            <a:extLst>
              <a:ext uri="{28A0092B-C50C-407E-A947-70E740481C1C}">
                <a14:useLocalDpi xmlns:a14="http://schemas.microsoft.com/office/drawing/2010/main"/>
              </a:ext>
            </a:extLst>
          </a:blip>
          <a:srcRect l="-238" t="6871" r="2798" b="44253"/>
          <a:stretch/>
        </p:blipFill>
        <p:spPr>
          <a:xfrm>
            <a:off x="755576" y="1052736"/>
            <a:ext cx="7693517" cy="5461036"/>
          </a:xfrm>
          <a:prstGeom prst="rect">
            <a:avLst/>
          </a:prstGeom>
        </p:spPr>
      </p:pic>
      <p:sp>
        <p:nvSpPr>
          <p:cNvPr id="3" name="Rounded Rectangle 2"/>
          <p:cNvSpPr/>
          <p:nvPr/>
        </p:nvSpPr>
        <p:spPr>
          <a:xfrm>
            <a:off x="1259632" y="1484784"/>
            <a:ext cx="6624736" cy="864096"/>
          </a:xfrm>
          <a:prstGeom prst="roundRect">
            <a:avLst/>
          </a:prstGeom>
          <a:solidFill>
            <a:schemeClr val="accent3">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ounded Rectangle 7"/>
          <p:cNvSpPr/>
          <p:nvPr/>
        </p:nvSpPr>
        <p:spPr>
          <a:xfrm>
            <a:off x="1259632" y="3140968"/>
            <a:ext cx="6624736" cy="864096"/>
          </a:xfrm>
          <a:prstGeom prst="roundRect">
            <a:avLst/>
          </a:prstGeom>
          <a:solidFill>
            <a:schemeClr val="accent3">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ounded Rectangle 8"/>
          <p:cNvSpPr/>
          <p:nvPr/>
        </p:nvSpPr>
        <p:spPr>
          <a:xfrm>
            <a:off x="1259632" y="4725144"/>
            <a:ext cx="2880320" cy="504056"/>
          </a:xfrm>
          <a:prstGeom prst="roundRect">
            <a:avLst/>
          </a:prstGeom>
          <a:solidFill>
            <a:schemeClr val="accent3">
              <a:alpha val="34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429846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a:rPr>
              <a:t>Sounds + blending = word reading </a:t>
            </a:r>
          </a:p>
        </p:txBody>
      </p:sp>
      <p:pic>
        <p:nvPicPr>
          <p:cNvPr id="16" name="Picture 15" descr="Screen Shot 2016-04-13 at 10.33.12.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71036" y="4733170"/>
            <a:ext cx="2963858" cy="1394893"/>
          </a:xfrm>
          <a:prstGeom prst="rect">
            <a:avLst/>
          </a:prstGeom>
          <a:ln>
            <a:solidFill>
              <a:schemeClr val="tx1"/>
            </a:solidFill>
          </a:ln>
        </p:spPr>
      </p:pic>
      <p:sp>
        <p:nvSpPr>
          <p:cNvPr id="3" name="TextBox 2">
            <a:extLst>
              <a:ext uri="{FF2B5EF4-FFF2-40B4-BE49-F238E27FC236}">
                <a16:creationId xmlns:a16="http://schemas.microsoft.com/office/drawing/2014/main" id="{50D0F987-1124-9641-A917-5AF839C65251}"/>
              </a:ext>
            </a:extLst>
          </p:cNvPr>
          <p:cNvSpPr txBox="1"/>
          <p:nvPr/>
        </p:nvSpPr>
        <p:spPr>
          <a:xfrm>
            <a:off x="3718242" y="2680190"/>
            <a:ext cx="669447" cy="1015663"/>
          </a:xfrm>
          <a:prstGeom prst="rect">
            <a:avLst/>
          </a:prstGeom>
          <a:noFill/>
        </p:spPr>
        <p:txBody>
          <a:bodyPr wrap="square" rtlCol="0">
            <a:spAutoFit/>
          </a:bodyPr>
          <a:lstStyle/>
          <a:p>
            <a:r>
              <a:rPr lang="en-US" sz="6000" b="1">
                <a:solidFill>
                  <a:srgbClr val="787878"/>
                </a:solidFill>
                <a:ea typeface="+mj-ea"/>
                <a:cs typeface="+mj-cs"/>
              </a:rPr>
              <a:t>+</a:t>
            </a:r>
          </a:p>
        </p:txBody>
      </p:sp>
      <p:pic>
        <p:nvPicPr>
          <p:cNvPr id="9" name="Picture 8" descr="as.png">
            <a:extLst>
              <a:ext uri="{FF2B5EF4-FFF2-40B4-BE49-F238E27FC236}">
                <a16:creationId xmlns:a16="http://schemas.microsoft.com/office/drawing/2014/main" id="{51EA20A7-5BA2-E440-9860-D798EE7E533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28458" y="2618531"/>
            <a:ext cx="2966175" cy="1318300"/>
          </a:xfrm>
          <a:prstGeom prst="rect">
            <a:avLst/>
          </a:prstGeom>
        </p:spPr>
      </p:pic>
      <p:pic>
        <p:nvPicPr>
          <p:cNvPr id="5" name="Content Placeholder 1" descr="41Ho83H3mFL.jpg">
            <a:extLst>
              <a:ext uri="{FF2B5EF4-FFF2-40B4-BE49-F238E27FC236}">
                <a16:creationId xmlns:a16="http://schemas.microsoft.com/office/drawing/2014/main" id="{A9EB84E2-4F19-6DF5-66C9-9AB7BCBF7082}"/>
              </a:ext>
            </a:extLst>
          </p:cNvPr>
          <p:cNvPicPr>
            <a:picLocks noGrp="1" noChangeAspect="1"/>
          </p:cNvPicPr>
          <p:nvPr>
            <p:ph idx="1"/>
          </p:nvPr>
        </p:nvPicPr>
        <p:blipFill>
          <a:blip r:embed="rId5" cstate="screen">
            <a:extLst>
              <a:ext uri="{28A0092B-C50C-407E-A947-70E740481C1C}">
                <a14:useLocalDpi xmlns:a14="http://schemas.microsoft.com/office/drawing/2010/main"/>
              </a:ext>
            </a:extLst>
          </a:blip>
          <a:stretch>
            <a:fillRect/>
          </a:stretch>
        </p:blipFill>
        <p:spPr>
          <a:xfrm>
            <a:off x="4350182" y="2488733"/>
            <a:ext cx="3706255" cy="1727115"/>
          </a:xfrm>
        </p:spPr>
      </p:pic>
      <p:sp>
        <p:nvSpPr>
          <p:cNvPr id="6" name="TextBox 5">
            <a:extLst>
              <a:ext uri="{FF2B5EF4-FFF2-40B4-BE49-F238E27FC236}">
                <a16:creationId xmlns:a16="http://schemas.microsoft.com/office/drawing/2014/main" id="{DF5C23F4-46B6-55AF-561B-F6BCC4B74756}"/>
              </a:ext>
            </a:extLst>
          </p:cNvPr>
          <p:cNvSpPr txBox="1"/>
          <p:nvPr/>
        </p:nvSpPr>
        <p:spPr>
          <a:xfrm>
            <a:off x="8271268" y="2680189"/>
            <a:ext cx="669447" cy="1015663"/>
          </a:xfrm>
          <a:prstGeom prst="rect">
            <a:avLst/>
          </a:prstGeom>
          <a:noFill/>
        </p:spPr>
        <p:txBody>
          <a:bodyPr wrap="square" rtlCol="0">
            <a:spAutoFit/>
          </a:bodyPr>
          <a:lstStyle/>
          <a:p>
            <a:r>
              <a:rPr lang="en-US" sz="6000" b="1">
                <a:solidFill>
                  <a:srgbClr val="787878"/>
                </a:solidFill>
                <a:ea typeface="+mj-ea"/>
                <a:cs typeface="+mj-cs"/>
              </a:rPr>
              <a:t>=</a:t>
            </a:r>
          </a:p>
        </p:txBody>
      </p:sp>
    </p:spTree>
    <p:extLst>
      <p:ext uri="{BB962C8B-B14F-4D97-AF65-F5344CB8AC3E}">
        <p14:creationId xmlns:p14="http://schemas.microsoft.com/office/powerpoint/2010/main" val="1884934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BB244-1D33-3C99-D764-B9ED37919A75}"/>
              </a:ext>
            </a:extLst>
          </p:cNvPr>
          <p:cNvSpPr>
            <a:spLocks noGrp="1"/>
          </p:cNvSpPr>
          <p:nvPr>
            <p:ph type="title"/>
          </p:nvPr>
        </p:nvSpPr>
        <p:spPr/>
        <p:txBody>
          <a:bodyPr/>
          <a:lstStyle/>
          <a:p>
            <a:r>
              <a:rPr lang="en-US" dirty="0">
                <a:latin typeface="Comic Sans MS"/>
              </a:rPr>
              <a:t>The Virtual Classroom</a:t>
            </a:r>
          </a:p>
        </p:txBody>
      </p:sp>
      <p:sp>
        <p:nvSpPr>
          <p:cNvPr id="3" name="Content Placeholder 2">
            <a:extLst>
              <a:ext uri="{FF2B5EF4-FFF2-40B4-BE49-F238E27FC236}">
                <a16:creationId xmlns:a16="http://schemas.microsoft.com/office/drawing/2014/main" id="{0781ADB7-4D9F-9B90-703B-75871F3285F0}"/>
              </a:ext>
            </a:extLst>
          </p:cNvPr>
          <p:cNvSpPr>
            <a:spLocks noGrp="1"/>
          </p:cNvSpPr>
          <p:nvPr>
            <p:ph idx="1"/>
          </p:nvPr>
        </p:nvSpPr>
        <p:spPr/>
        <p:txBody>
          <a:bodyPr/>
          <a:lstStyle/>
          <a:p>
            <a:r>
              <a:rPr lang="en-US" sz="2400">
                <a:latin typeface="Comic Sans MS"/>
                <a:cs typeface="Arial"/>
              </a:rPr>
              <a:t>Each week your child's teacher will add the sounds we have been learning to the Seesaw app.</a:t>
            </a:r>
          </a:p>
          <a:p>
            <a:pPr marL="514350" indent="-514350">
              <a:buAutoNum type="arabicPeriod"/>
            </a:pPr>
            <a:endParaRPr lang="en-US" sz="2400">
              <a:latin typeface="Comic Sans MS"/>
            </a:endParaRPr>
          </a:p>
          <a:p>
            <a:pPr marL="514350" indent="-514350">
              <a:buAutoNum type="arabicPeriod"/>
            </a:pPr>
            <a:endParaRPr lang="en-US" sz="2400">
              <a:latin typeface="Comic Sans MS"/>
            </a:endParaRPr>
          </a:p>
          <a:p>
            <a:pPr marL="514350" indent="-514350">
              <a:buAutoNum type="arabicPeriod"/>
            </a:pPr>
            <a:endParaRPr lang="en-US" sz="2400">
              <a:latin typeface="Comic Sans MS"/>
            </a:endParaRPr>
          </a:p>
          <a:p>
            <a:pPr marL="514350" indent="-514350">
              <a:buAutoNum type="arabicPeriod"/>
            </a:pPr>
            <a:r>
              <a:rPr lang="en-US" sz="2400">
                <a:latin typeface="Comic Sans MS"/>
              </a:rPr>
              <a:t>Set aside 10 minutes to watch a film with your child each day.</a:t>
            </a:r>
          </a:p>
          <a:p>
            <a:pPr marL="514350" indent="-514350">
              <a:buFont typeface="+mj-lt"/>
              <a:buAutoNum type="arabicPeriod"/>
            </a:pPr>
            <a:r>
              <a:rPr lang="en-US" sz="2400">
                <a:latin typeface="Comic Sans MS"/>
              </a:rPr>
              <a:t>Find a quiet space for your child to watch the film on a laptop or tablet.</a:t>
            </a:r>
          </a:p>
          <a:p>
            <a:pPr marL="514350" indent="-514350">
              <a:buFont typeface="+mj-lt"/>
              <a:buAutoNum type="arabicPeriod"/>
            </a:pPr>
            <a:r>
              <a:rPr lang="en-US" sz="2400">
                <a:latin typeface="Comic Sans MS"/>
              </a:rPr>
              <a:t>Praise your child as they join in with the lesson – make it fun!</a:t>
            </a:r>
          </a:p>
          <a:p>
            <a:r>
              <a:rPr lang="en-US" sz="2400">
                <a:solidFill>
                  <a:srgbClr val="FF0000"/>
                </a:solidFill>
                <a:latin typeface="Comic Sans MS"/>
              </a:rPr>
              <a:t>           The more they practice using these films, the    </a:t>
            </a:r>
            <a:endParaRPr lang="en-US" sz="2400">
              <a:solidFill>
                <a:srgbClr val="FF0000"/>
              </a:solidFill>
              <a:latin typeface="Comic Sans MS"/>
              <a:cs typeface="Arial"/>
            </a:endParaRPr>
          </a:p>
          <a:p>
            <a:r>
              <a:rPr lang="en-US" sz="2400">
                <a:solidFill>
                  <a:srgbClr val="FF0000"/>
                </a:solidFill>
                <a:latin typeface="Comic Sans MS"/>
              </a:rPr>
              <a:t>                     quicker they’ll learn to read. </a:t>
            </a:r>
            <a:endParaRPr lang="en-US" sz="2400">
              <a:solidFill>
                <a:srgbClr val="FF0000"/>
              </a:solidFill>
              <a:latin typeface="Comic Sans MS"/>
              <a:cs typeface="Arial"/>
            </a:endParaRPr>
          </a:p>
          <a:p>
            <a:endParaRPr lang="en-US"/>
          </a:p>
        </p:txBody>
      </p:sp>
      <p:pic>
        <p:nvPicPr>
          <p:cNvPr id="4" name="Picture 3" descr="A person pointing at a white board&#10;&#10;Description automatically generated">
            <a:extLst>
              <a:ext uri="{FF2B5EF4-FFF2-40B4-BE49-F238E27FC236}">
                <a16:creationId xmlns:a16="http://schemas.microsoft.com/office/drawing/2014/main" id="{6A87DE20-7A10-808A-EA1F-86F7BAC73FEC}"/>
              </a:ext>
            </a:extLst>
          </p:cNvPr>
          <p:cNvPicPr>
            <a:picLocks noChangeAspect="1"/>
          </p:cNvPicPr>
          <p:nvPr/>
        </p:nvPicPr>
        <p:blipFill>
          <a:blip r:embed="rId3"/>
          <a:stretch>
            <a:fillRect/>
          </a:stretch>
        </p:blipFill>
        <p:spPr>
          <a:xfrm>
            <a:off x="3143308" y="2090591"/>
            <a:ext cx="2057987" cy="1148143"/>
          </a:xfrm>
          <a:prstGeom prst="rect">
            <a:avLst/>
          </a:prstGeom>
        </p:spPr>
      </p:pic>
    </p:spTree>
    <p:extLst>
      <p:ext uri="{BB962C8B-B14F-4D97-AF65-F5344CB8AC3E}">
        <p14:creationId xmlns:p14="http://schemas.microsoft.com/office/powerpoint/2010/main" val="3680158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450BF-B53D-6F49-9A43-6D1A1CC94C18}"/>
              </a:ext>
            </a:extLst>
          </p:cNvPr>
          <p:cNvSpPr>
            <a:spLocks noGrp="1"/>
          </p:cNvSpPr>
          <p:nvPr>
            <p:ph type="title"/>
          </p:nvPr>
        </p:nvSpPr>
        <p:spPr/>
        <p:txBody>
          <a:bodyPr/>
          <a:lstStyle/>
          <a:p>
            <a:r>
              <a:rPr lang="en-US" dirty="0">
                <a:latin typeface="Comic Sans MS"/>
              </a:rPr>
              <a:t>Teaching letter formation</a:t>
            </a:r>
          </a:p>
        </p:txBody>
      </p:sp>
      <p:pic>
        <p:nvPicPr>
          <p:cNvPr id="7" name="Content Placeholder 6" descr="A screenshot of a cell phone&#10;&#10;Description automatically generated">
            <a:extLst>
              <a:ext uri="{FF2B5EF4-FFF2-40B4-BE49-F238E27FC236}">
                <a16:creationId xmlns:a16="http://schemas.microsoft.com/office/drawing/2014/main" id="{2C4C9AB0-B505-1445-9009-1C3C5B4F7360}"/>
              </a:ext>
            </a:extLst>
          </p:cNvPr>
          <p:cNvPicPr>
            <a:picLocks noGrp="1" noChangeAspect="1"/>
          </p:cNvPicPr>
          <p:nvPr>
            <p:ph idx="1"/>
          </p:nvPr>
        </p:nvPicPr>
        <p:blipFill>
          <a:blip r:embed="rId3"/>
          <a:stretch>
            <a:fillRect/>
          </a:stretch>
        </p:blipFill>
        <p:spPr>
          <a:xfrm>
            <a:off x="576226" y="1289740"/>
            <a:ext cx="7991548" cy="5040313"/>
          </a:xfrm>
        </p:spPr>
      </p:pic>
    </p:spTree>
    <p:extLst>
      <p:ext uri="{BB962C8B-B14F-4D97-AF65-F5344CB8AC3E}">
        <p14:creationId xmlns:p14="http://schemas.microsoft.com/office/powerpoint/2010/main" val="30682852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omic Sans MS" panose="030F0702030302020204" pitchFamily="66" charset="0"/>
              </a:rPr>
              <a:t>How to help your child read at home…</a:t>
            </a:r>
            <a:endParaRPr lang="en-GB" dirty="0">
              <a:latin typeface="Comic Sans MS" panose="030F0702030302020204" pitchFamily="66" charset="0"/>
            </a:endParaRPr>
          </a:p>
        </p:txBody>
      </p:sp>
      <p:pic>
        <p:nvPicPr>
          <p:cNvPr id="4" name="Content Placeholder 3"/>
          <p:cNvPicPr>
            <a:picLocks noGrp="1" noChangeAspect="1"/>
          </p:cNvPicPr>
          <p:nvPr>
            <p:ph idx="1"/>
          </p:nvPr>
        </p:nvPicPr>
        <p:blipFill>
          <a:blip r:embed="rId2"/>
          <a:stretch>
            <a:fillRect/>
          </a:stretch>
        </p:blipFill>
        <p:spPr>
          <a:xfrm>
            <a:off x="6985350" y="1288521"/>
            <a:ext cx="2005466" cy="1818658"/>
          </a:xfrm>
          <a:prstGeom prst="rect">
            <a:avLst/>
          </a:prstGeom>
        </p:spPr>
      </p:pic>
      <p:sp>
        <p:nvSpPr>
          <p:cNvPr id="7" name="Rectangle 6"/>
          <p:cNvSpPr/>
          <p:nvPr/>
        </p:nvSpPr>
        <p:spPr>
          <a:xfrm>
            <a:off x="2283125" y="1289602"/>
            <a:ext cx="3434655" cy="400110"/>
          </a:xfrm>
          <a:prstGeom prst="rect">
            <a:avLst/>
          </a:prstGeom>
        </p:spPr>
        <p:txBody>
          <a:bodyPr wrap="square" lIns="91440" tIns="45720" rIns="91440" bIns="45720" anchor="t">
            <a:spAutoFit/>
          </a:bodyPr>
          <a:lstStyle/>
          <a:p>
            <a:r>
              <a:rPr lang="en-GB" sz="2000" dirty="0">
                <a:solidFill>
                  <a:srgbClr val="FF0000"/>
                </a:solidFill>
                <a:latin typeface="Comic Sans MS"/>
              </a:rPr>
              <a:t>Reading wordless books</a:t>
            </a:r>
          </a:p>
        </p:txBody>
      </p:sp>
      <p:sp>
        <p:nvSpPr>
          <p:cNvPr id="9" name="TextBox 8">
            <a:extLst>
              <a:ext uri="{FF2B5EF4-FFF2-40B4-BE49-F238E27FC236}">
                <a16:creationId xmlns:a16="http://schemas.microsoft.com/office/drawing/2014/main" id="{85569AD8-F3D2-5B80-5F95-F87D03D3BA5A}"/>
              </a:ext>
            </a:extLst>
          </p:cNvPr>
          <p:cNvSpPr txBox="1"/>
          <p:nvPr/>
        </p:nvSpPr>
        <p:spPr>
          <a:xfrm>
            <a:off x="1125616" y="1697312"/>
            <a:ext cx="5501561"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Comic Sans MS"/>
                <a:cs typeface="Arial"/>
              </a:rPr>
              <a:t>Looking at the pictures and asking questions about what they can see. Making up different stories and encourage imaginative story telling.</a:t>
            </a:r>
            <a:endParaRPr lang="en-US" dirty="0">
              <a:latin typeface="Comic Sans MS"/>
            </a:endParaRPr>
          </a:p>
        </p:txBody>
      </p:sp>
      <p:sp>
        <p:nvSpPr>
          <p:cNvPr id="10" name="TextBox 9">
            <a:extLst>
              <a:ext uri="{FF2B5EF4-FFF2-40B4-BE49-F238E27FC236}">
                <a16:creationId xmlns:a16="http://schemas.microsoft.com/office/drawing/2014/main" id="{3F85D940-DABF-832A-0B51-B133A56DE45D}"/>
              </a:ext>
            </a:extLst>
          </p:cNvPr>
          <p:cNvSpPr txBox="1"/>
          <p:nvPr/>
        </p:nvSpPr>
        <p:spPr>
          <a:xfrm>
            <a:off x="2642297" y="2614888"/>
            <a:ext cx="296016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0000"/>
                </a:solidFill>
                <a:latin typeface="Comic Sans MS"/>
                <a:cs typeface="Arial"/>
              </a:rPr>
              <a:t>Sound blending books</a:t>
            </a:r>
            <a:endParaRPr lang="en-US" dirty="0">
              <a:solidFill>
                <a:srgbClr val="FF0000"/>
              </a:solidFill>
              <a:latin typeface="Comic Sans MS"/>
            </a:endParaRPr>
          </a:p>
        </p:txBody>
      </p:sp>
      <p:pic>
        <p:nvPicPr>
          <p:cNvPr id="11" name="Picture 10" descr="A screenshot of a computer&#10;&#10;Description automatically generated">
            <a:extLst>
              <a:ext uri="{FF2B5EF4-FFF2-40B4-BE49-F238E27FC236}">
                <a16:creationId xmlns:a16="http://schemas.microsoft.com/office/drawing/2014/main" id="{66C3C5B0-F859-25DE-9EDF-D3101DAE9ABE}"/>
              </a:ext>
            </a:extLst>
          </p:cNvPr>
          <p:cNvPicPr>
            <a:picLocks noChangeAspect="1"/>
          </p:cNvPicPr>
          <p:nvPr/>
        </p:nvPicPr>
        <p:blipFill>
          <a:blip r:embed="rId3"/>
          <a:srcRect l="26561" t="22000" r="27893" b="16583"/>
          <a:stretch/>
        </p:blipFill>
        <p:spPr>
          <a:xfrm>
            <a:off x="668941" y="2799554"/>
            <a:ext cx="1838695" cy="1480495"/>
          </a:xfrm>
          <a:prstGeom prst="rect">
            <a:avLst/>
          </a:prstGeom>
        </p:spPr>
      </p:pic>
      <p:sp>
        <p:nvSpPr>
          <p:cNvPr id="14" name="TextBox 13">
            <a:extLst>
              <a:ext uri="{FF2B5EF4-FFF2-40B4-BE49-F238E27FC236}">
                <a16:creationId xmlns:a16="http://schemas.microsoft.com/office/drawing/2014/main" id="{1086A69F-EAFD-748D-AF87-4B74C4CA2020}"/>
              </a:ext>
            </a:extLst>
          </p:cNvPr>
          <p:cNvSpPr txBox="1"/>
          <p:nvPr/>
        </p:nvSpPr>
        <p:spPr>
          <a:xfrm>
            <a:off x="2642297" y="2978465"/>
            <a:ext cx="583276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Comic Sans MS"/>
                <a:cs typeface="Arial"/>
              </a:rPr>
              <a:t>Encourage your child to "Fred talk" </a:t>
            </a:r>
          </a:p>
          <a:p>
            <a:r>
              <a:rPr lang="en-US" dirty="0">
                <a:latin typeface="Comic Sans MS"/>
                <a:cs typeface="Arial"/>
              </a:rPr>
              <a:t>(say the sounds) and then blend the sounds together to read the word. Model the blending process if needed using the picture clue to support reading.</a:t>
            </a:r>
            <a:endParaRPr lang="en-US" dirty="0">
              <a:latin typeface="Comic Sans MS"/>
            </a:endParaRPr>
          </a:p>
        </p:txBody>
      </p:sp>
      <p:pic>
        <p:nvPicPr>
          <p:cNvPr id="8" name="Picture 7">
            <a:extLst>
              <a:ext uri="{FF2B5EF4-FFF2-40B4-BE49-F238E27FC236}">
                <a16:creationId xmlns:a16="http://schemas.microsoft.com/office/drawing/2014/main" id="{6A3E9529-D1B5-E33A-7A2A-C4A8D64F58FD}"/>
              </a:ext>
            </a:extLst>
          </p:cNvPr>
          <p:cNvPicPr>
            <a:picLocks noChangeAspect="1"/>
          </p:cNvPicPr>
          <p:nvPr/>
        </p:nvPicPr>
        <p:blipFill>
          <a:blip r:embed="rId4"/>
          <a:stretch>
            <a:fillRect/>
          </a:stretch>
        </p:blipFill>
        <p:spPr>
          <a:xfrm>
            <a:off x="6025280" y="4371676"/>
            <a:ext cx="1611086" cy="2318677"/>
          </a:xfrm>
          <a:prstGeom prst="rect">
            <a:avLst/>
          </a:prstGeom>
        </p:spPr>
      </p:pic>
      <p:sp>
        <p:nvSpPr>
          <p:cNvPr id="12" name="TextBox 11">
            <a:extLst>
              <a:ext uri="{FF2B5EF4-FFF2-40B4-BE49-F238E27FC236}">
                <a16:creationId xmlns:a16="http://schemas.microsoft.com/office/drawing/2014/main" id="{ABCCD900-4740-479C-255F-77A5B757D1FA}"/>
              </a:ext>
            </a:extLst>
          </p:cNvPr>
          <p:cNvSpPr txBox="1"/>
          <p:nvPr/>
        </p:nvSpPr>
        <p:spPr>
          <a:xfrm>
            <a:off x="3407229" y="4289696"/>
            <a:ext cx="1611086" cy="369332"/>
          </a:xfrm>
          <a:prstGeom prst="rect">
            <a:avLst/>
          </a:prstGeom>
          <a:noFill/>
        </p:spPr>
        <p:txBody>
          <a:bodyPr wrap="square" rtlCol="0">
            <a:spAutoFit/>
          </a:bodyPr>
          <a:lstStyle/>
          <a:p>
            <a:r>
              <a:rPr lang="en-GB" dirty="0">
                <a:solidFill>
                  <a:srgbClr val="FF0000"/>
                </a:solidFill>
                <a:latin typeface="Comic Sans MS" panose="030F0702030302020204" pitchFamily="66" charset="0"/>
              </a:rPr>
              <a:t>Ditty sheets</a:t>
            </a:r>
          </a:p>
        </p:txBody>
      </p:sp>
      <p:sp>
        <p:nvSpPr>
          <p:cNvPr id="17" name="TextBox 16">
            <a:extLst>
              <a:ext uri="{FF2B5EF4-FFF2-40B4-BE49-F238E27FC236}">
                <a16:creationId xmlns:a16="http://schemas.microsoft.com/office/drawing/2014/main" id="{7484DDB9-DD03-2C1C-0FFF-CE86E003A545}"/>
              </a:ext>
            </a:extLst>
          </p:cNvPr>
          <p:cNvSpPr txBox="1"/>
          <p:nvPr/>
        </p:nvSpPr>
        <p:spPr>
          <a:xfrm>
            <a:off x="402771" y="4659028"/>
            <a:ext cx="5501560" cy="2031325"/>
          </a:xfrm>
          <a:prstGeom prst="rect">
            <a:avLst/>
          </a:prstGeom>
          <a:noFill/>
        </p:spPr>
        <p:txBody>
          <a:bodyPr wrap="square" rtlCol="0">
            <a:spAutoFit/>
          </a:bodyPr>
          <a:lstStyle/>
          <a:p>
            <a:r>
              <a:rPr lang="en-GB" dirty="0">
                <a:latin typeface="Comic Sans MS" panose="030F0702030302020204" pitchFamily="66" charset="0"/>
              </a:rPr>
              <a:t>Once your child has developed their blending skills and become more confidence, they will bring home ditty sheets. These sheets help to revisit their sounds and words they can read by blending. The words are then put into simple sentences with </a:t>
            </a:r>
            <a:r>
              <a:rPr lang="en-GB" dirty="0">
                <a:solidFill>
                  <a:srgbClr val="FF0000"/>
                </a:solidFill>
                <a:latin typeface="Comic Sans MS" panose="030F0702030302020204" pitchFamily="66" charset="0"/>
              </a:rPr>
              <a:t>red words </a:t>
            </a:r>
            <a:r>
              <a:rPr lang="en-GB" dirty="0">
                <a:latin typeface="Comic Sans MS" panose="030F0702030302020204" pitchFamily="66" charset="0"/>
              </a:rPr>
              <a:t>that cannot be sounded out.</a:t>
            </a:r>
          </a:p>
        </p:txBody>
      </p:sp>
    </p:spTree>
    <p:extLst>
      <p:ext uri="{BB962C8B-B14F-4D97-AF65-F5344CB8AC3E}">
        <p14:creationId xmlns:p14="http://schemas.microsoft.com/office/powerpoint/2010/main" val="646280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9" grpId="0"/>
      <p:bldP spid="10" grpId="0"/>
      <p:bldP spid="14" grpId="0"/>
      <p:bldP spid="12" grpId="0"/>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01719-A81C-ECC6-03A7-F3699473430D}"/>
              </a:ext>
            </a:extLst>
          </p:cNvPr>
          <p:cNvSpPr>
            <a:spLocks noGrp="1"/>
          </p:cNvSpPr>
          <p:nvPr>
            <p:ph type="title"/>
          </p:nvPr>
        </p:nvSpPr>
        <p:spPr/>
        <p:txBody>
          <a:bodyPr/>
          <a:lstStyle/>
          <a:p>
            <a:r>
              <a:rPr lang="en-GB" dirty="0">
                <a:solidFill>
                  <a:srgbClr val="FF0000"/>
                </a:solidFill>
                <a:latin typeface="Comic Sans MS" panose="030F0702030302020204" pitchFamily="66" charset="0"/>
              </a:rPr>
              <a:t>Red words</a:t>
            </a:r>
          </a:p>
        </p:txBody>
      </p:sp>
      <p:pic>
        <p:nvPicPr>
          <p:cNvPr id="8" name="Picture 7">
            <a:extLst>
              <a:ext uri="{FF2B5EF4-FFF2-40B4-BE49-F238E27FC236}">
                <a16:creationId xmlns:a16="http://schemas.microsoft.com/office/drawing/2014/main" id="{28419DAB-5E7D-C851-A2A5-095903092DE5}"/>
              </a:ext>
            </a:extLst>
          </p:cNvPr>
          <p:cNvPicPr>
            <a:picLocks noChangeAspect="1"/>
          </p:cNvPicPr>
          <p:nvPr/>
        </p:nvPicPr>
        <p:blipFill>
          <a:blip r:embed="rId2"/>
          <a:srcRect l="-392" t="27122" r="11792"/>
          <a:stretch>
            <a:fillRect/>
          </a:stretch>
        </p:blipFill>
        <p:spPr>
          <a:xfrm>
            <a:off x="3037826" y="692697"/>
            <a:ext cx="6106174" cy="4060372"/>
          </a:xfrm>
          <a:prstGeom prst="rect">
            <a:avLst/>
          </a:prstGeom>
        </p:spPr>
      </p:pic>
      <p:sp>
        <p:nvSpPr>
          <p:cNvPr id="9" name="TextBox 8">
            <a:extLst>
              <a:ext uri="{FF2B5EF4-FFF2-40B4-BE49-F238E27FC236}">
                <a16:creationId xmlns:a16="http://schemas.microsoft.com/office/drawing/2014/main" id="{175010F4-3E74-EE0A-21FD-BB43CDED0A74}"/>
              </a:ext>
            </a:extLst>
          </p:cNvPr>
          <p:cNvSpPr txBox="1"/>
          <p:nvPr/>
        </p:nvSpPr>
        <p:spPr>
          <a:xfrm>
            <a:off x="413657" y="1502229"/>
            <a:ext cx="2939143" cy="3046988"/>
          </a:xfrm>
          <a:prstGeom prst="rect">
            <a:avLst/>
          </a:prstGeom>
          <a:noFill/>
        </p:spPr>
        <p:txBody>
          <a:bodyPr wrap="square" rtlCol="0">
            <a:spAutoFit/>
          </a:bodyPr>
          <a:lstStyle/>
          <a:p>
            <a:r>
              <a:rPr lang="en-GB" sz="2400" dirty="0">
                <a:solidFill>
                  <a:srgbClr val="FF0000"/>
                </a:solidFill>
                <a:latin typeface="Comic Sans MS" panose="030F0702030302020204" pitchFamily="66" charset="0"/>
              </a:rPr>
              <a:t>Red words </a:t>
            </a:r>
            <a:r>
              <a:rPr lang="en-GB" sz="2400" dirty="0">
                <a:latin typeface="Comic Sans MS" panose="030F0702030302020204" pitchFamily="66" charset="0"/>
              </a:rPr>
              <a:t>are words that cannot be sounded out.</a:t>
            </a:r>
          </a:p>
          <a:p>
            <a:endParaRPr lang="en-GB" sz="2400" dirty="0">
              <a:latin typeface="Comic Sans MS" panose="030F0702030302020204" pitchFamily="66" charset="0"/>
            </a:endParaRPr>
          </a:p>
          <a:p>
            <a:r>
              <a:rPr lang="en-GB" sz="2400" dirty="0">
                <a:latin typeface="Comic Sans MS" panose="030F0702030302020204" pitchFamily="66" charset="0"/>
              </a:rPr>
              <a:t>Children need to learn these words by sight.</a:t>
            </a:r>
          </a:p>
          <a:p>
            <a:endParaRPr lang="en-GB" sz="2400" dirty="0">
              <a:latin typeface="Comic Sans MS" panose="030F0702030302020204" pitchFamily="66" charset="0"/>
            </a:endParaRPr>
          </a:p>
        </p:txBody>
      </p:sp>
      <p:sp>
        <p:nvSpPr>
          <p:cNvPr id="12" name="TextBox 11">
            <a:extLst>
              <a:ext uri="{FF2B5EF4-FFF2-40B4-BE49-F238E27FC236}">
                <a16:creationId xmlns:a16="http://schemas.microsoft.com/office/drawing/2014/main" id="{362297D4-1D47-B5AE-730A-41D5175BFD36}"/>
              </a:ext>
            </a:extLst>
          </p:cNvPr>
          <p:cNvSpPr txBox="1"/>
          <p:nvPr/>
        </p:nvSpPr>
        <p:spPr>
          <a:xfrm>
            <a:off x="903515" y="4963887"/>
            <a:ext cx="6487886" cy="1200329"/>
          </a:xfrm>
          <a:prstGeom prst="rect">
            <a:avLst/>
          </a:prstGeom>
          <a:noFill/>
        </p:spPr>
        <p:txBody>
          <a:bodyPr wrap="square" rtlCol="0">
            <a:spAutoFit/>
          </a:bodyPr>
          <a:lstStyle/>
          <a:p>
            <a:r>
              <a:rPr lang="en-GB" sz="2400" i="1" dirty="0">
                <a:latin typeface="Comic Sans MS" panose="030F0702030302020204" pitchFamily="66" charset="0"/>
              </a:rPr>
              <a:t>If they can read these red words quickly and confidently their reading will become more fluent.</a:t>
            </a:r>
          </a:p>
        </p:txBody>
      </p:sp>
    </p:spTree>
    <p:extLst>
      <p:ext uri="{BB962C8B-B14F-4D97-AF65-F5344CB8AC3E}">
        <p14:creationId xmlns:p14="http://schemas.microsoft.com/office/powerpoint/2010/main" val="76879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2EA5B-2CE2-2ACC-705D-D4B19181EB4F}"/>
              </a:ext>
            </a:extLst>
          </p:cNvPr>
          <p:cNvSpPr>
            <a:spLocks noGrp="1"/>
          </p:cNvSpPr>
          <p:nvPr>
            <p:ph type="title"/>
          </p:nvPr>
        </p:nvSpPr>
        <p:spPr/>
        <p:txBody>
          <a:bodyPr/>
          <a:lstStyle/>
          <a:p>
            <a:r>
              <a:rPr lang="en-GB" dirty="0">
                <a:solidFill>
                  <a:srgbClr val="FF0000"/>
                </a:solidFill>
                <a:latin typeface="Comic Sans MS" panose="030F0702030302020204" pitchFamily="66" charset="0"/>
              </a:rPr>
              <a:t>Promoting and encouraging reading</a:t>
            </a:r>
          </a:p>
        </p:txBody>
      </p:sp>
      <p:sp>
        <p:nvSpPr>
          <p:cNvPr id="4" name="Rectangle 3">
            <a:extLst>
              <a:ext uri="{FF2B5EF4-FFF2-40B4-BE49-F238E27FC236}">
                <a16:creationId xmlns:a16="http://schemas.microsoft.com/office/drawing/2014/main" id="{31587425-9B67-8DFA-FCAB-4C0FFC7B0EAC}"/>
              </a:ext>
            </a:extLst>
          </p:cNvPr>
          <p:cNvSpPr/>
          <p:nvPr/>
        </p:nvSpPr>
        <p:spPr>
          <a:xfrm>
            <a:off x="455754" y="1517103"/>
            <a:ext cx="8232491" cy="1815882"/>
          </a:xfrm>
          <a:prstGeom prst="rect">
            <a:avLst/>
          </a:prstGeom>
        </p:spPr>
        <p:txBody>
          <a:bodyPr wrap="square" lIns="91440" tIns="45720" rIns="91440" bIns="45720" anchor="t">
            <a:spAutoFit/>
          </a:bodyPr>
          <a:lstStyle/>
          <a:p>
            <a:r>
              <a:rPr lang="en-GB" sz="2400" dirty="0">
                <a:latin typeface="Comic Sans MS"/>
              </a:rPr>
              <a:t>            </a:t>
            </a:r>
            <a:r>
              <a:rPr lang="en-GB" sz="2800" dirty="0">
                <a:latin typeface="Comic Sans MS"/>
              </a:rPr>
              <a:t>Read the </a:t>
            </a:r>
            <a:r>
              <a:rPr lang="en-GB" sz="2800" b="1" u="sng" dirty="0">
                <a:latin typeface="Comic Sans MS"/>
              </a:rPr>
              <a:t>same book </a:t>
            </a:r>
            <a:r>
              <a:rPr lang="en-GB" sz="2800" dirty="0">
                <a:solidFill>
                  <a:srgbClr val="FF0000"/>
                </a:solidFill>
                <a:latin typeface="Comic Sans MS"/>
              </a:rPr>
              <a:t>5 times</a:t>
            </a:r>
            <a:r>
              <a:rPr lang="en-GB" sz="2800" dirty="0">
                <a:latin typeface="Comic Sans MS"/>
              </a:rPr>
              <a:t> at home. </a:t>
            </a:r>
          </a:p>
          <a:p>
            <a:endParaRPr lang="en-US" sz="2800" dirty="0">
              <a:latin typeface="Comic Sans MS"/>
              <a:cs typeface="Arial"/>
            </a:endParaRPr>
          </a:p>
          <a:p>
            <a:r>
              <a:rPr lang="en-GB" sz="2800" dirty="0">
                <a:latin typeface="Comic Sans MS"/>
              </a:rPr>
              <a:t>This allows children to feel more confident and develop fluency with their reading.</a:t>
            </a:r>
            <a:endParaRPr lang="en-GB" sz="2800" dirty="0">
              <a:latin typeface="Comic Sans MS"/>
              <a:cs typeface="Arial"/>
            </a:endParaRPr>
          </a:p>
        </p:txBody>
      </p:sp>
      <p:sp>
        <p:nvSpPr>
          <p:cNvPr id="5" name="TextBox 4">
            <a:extLst>
              <a:ext uri="{FF2B5EF4-FFF2-40B4-BE49-F238E27FC236}">
                <a16:creationId xmlns:a16="http://schemas.microsoft.com/office/drawing/2014/main" id="{F51EC3EE-521D-AED1-EE12-A9C8C2E7B34B}"/>
              </a:ext>
            </a:extLst>
          </p:cNvPr>
          <p:cNvSpPr txBox="1"/>
          <p:nvPr/>
        </p:nvSpPr>
        <p:spPr>
          <a:xfrm>
            <a:off x="323528" y="3771238"/>
            <a:ext cx="8548329"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latin typeface="Comic Sans MS"/>
                <a:cs typeface="Arial"/>
              </a:rPr>
              <a:t>Each time your child reads at home they will        </a:t>
            </a:r>
          </a:p>
          <a:p>
            <a:r>
              <a:rPr lang="en-US" sz="2800" dirty="0">
                <a:latin typeface="Comic Sans MS"/>
                <a:cs typeface="Arial"/>
              </a:rPr>
              <a:t>                      receive a stamp. </a:t>
            </a:r>
          </a:p>
          <a:p>
            <a:endParaRPr lang="en-US" sz="2800" dirty="0">
              <a:latin typeface="Comic Sans MS"/>
              <a:cs typeface="Arial"/>
            </a:endParaRPr>
          </a:p>
          <a:p>
            <a:endParaRPr lang="en-US" sz="2800" dirty="0">
              <a:latin typeface="Comic Sans MS"/>
              <a:cs typeface="Arial"/>
            </a:endParaRPr>
          </a:p>
          <a:p>
            <a:r>
              <a:rPr lang="en-US" sz="2800" dirty="0">
                <a:latin typeface="Comic Sans MS"/>
                <a:cs typeface="Arial"/>
              </a:rPr>
              <a:t>They can collect a special bookmark and badges as a reward for reading.</a:t>
            </a:r>
            <a:endParaRPr lang="en-US" sz="2800" dirty="0">
              <a:latin typeface="Comic Sans MS"/>
            </a:endParaRPr>
          </a:p>
        </p:txBody>
      </p:sp>
      <p:pic>
        <p:nvPicPr>
          <p:cNvPr id="6" name="Picture 5" descr="A star with eyes and a smiling face&#10;&#10;Description automatically generated">
            <a:extLst>
              <a:ext uri="{FF2B5EF4-FFF2-40B4-BE49-F238E27FC236}">
                <a16:creationId xmlns:a16="http://schemas.microsoft.com/office/drawing/2014/main" id="{D341919E-FD0C-2901-934D-B9060CDCE2E5}"/>
              </a:ext>
            </a:extLst>
          </p:cNvPr>
          <p:cNvPicPr>
            <a:picLocks noChangeAspect="1"/>
          </p:cNvPicPr>
          <p:nvPr/>
        </p:nvPicPr>
        <p:blipFill>
          <a:blip r:embed="rId2"/>
          <a:stretch>
            <a:fillRect/>
          </a:stretch>
        </p:blipFill>
        <p:spPr>
          <a:xfrm>
            <a:off x="896595" y="4393310"/>
            <a:ext cx="1152525" cy="1066800"/>
          </a:xfrm>
          <a:prstGeom prst="rect">
            <a:avLst/>
          </a:prstGeom>
        </p:spPr>
      </p:pic>
      <p:pic>
        <p:nvPicPr>
          <p:cNvPr id="7" name="Picture 6" descr="A star with eyes and a smiling face&#10;&#10;Description automatically generated">
            <a:extLst>
              <a:ext uri="{FF2B5EF4-FFF2-40B4-BE49-F238E27FC236}">
                <a16:creationId xmlns:a16="http://schemas.microsoft.com/office/drawing/2014/main" id="{3A837513-70D0-6546-650A-6E8CCBD545A0}"/>
              </a:ext>
            </a:extLst>
          </p:cNvPr>
          <p:cNvPicPr>
            <a:picLocks noChangeAspect="1"/>
          </p:cNvPicPr>
          <p:nvPr/>
        </p:nvPicPr>
        <p:blipFill>
          <a:blip r:embed="rId2"/>
          <a:stretch>
            <a:fillRect/>
          </a:stretch>
        </p:blipFill>
        <p:spPr>
          <a:xfrm>
            <a:off x="6241481" y="4274097"/>
            <a:ext cx="1152525" cy="1066800"/>
          </a:xfrm>
          <a:prstGeom prst="rect">
            <a:avLst/>
          </a:prstGeom>
        </p:spPr>
      </p:pic>
    </p:spTree>
    <p:extLst>
      <p:ext uri="{BB962C8B-B14F-4D97-AF65-F5344CB8AC3E}">
        <p14:creationId xmlns:p14="http://schemas.microsoft.com/office/powerpoint/2010/main" val="4165755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A group of colorful text&#10;&#10;Description automatically generated">
            <a:extLst>
              <a:ext uri="{FF2B5EF4-FFF2-40B4-BE49-F238E27FC236}">
                <a16:creationId xmlns:a16="http://schemas.microsoft.com/office/drawing/2014/main" id="{803E3F6A-48C9-DA24-8AB7-B8AC1DD93659}"/>
              </a:ext>
            </a:extLst>
          </p:cNvPr>
          <p:cNvPicPr>
            <a:picLocks noGrp="1" noChangeAspect="1"/>
          </p:cNvPicPr>
          <p:nvPr>
            <p:ph idx="1"/>
          </p:nvPr>
        </p:nvPicPr>
        <p:blipFill>
          <a:blip r:embed="rId2"/>
          <a:stretch>
            <a:fillRect/>
          </a:stretch>
        </p:blipFill>
        <p:spPr>
          <a:xfrm>
            <a:off x="2068285" y="40465"/>
            <a:ext cx="5007429" cy="6777070"/>
          </a:xfrm>
          <a:prstGeom prst="rect">
            <a:avLst/>
          </a:prstGeom>
        </p:spPr>
      </p:pic>
    </p:spTree>
    <p:extLst>
      <p:ext uri="{BB962C8B-B14F-4D97-AF65-F5344CB8AC3E}">
        <p14:creationId xmlns:p14="http://schemas.microsoft.com/office/powerpoint/2010/main" val="3080218826"/>
      </p:ext>
    </p:extLst>
  </p:cSld>
  <p:clrMapOvr>
    <a:masterClrMapping/>
  </p:clrMapOvr>
</p:sld>
</file>

<file path=ppt/theme/theme1.xml><?xml version="1.0" encoding="utf-8"?>
<a:theme xmlns:a="http://schemas.openxmlformats.org/drawingml/2006/main" name="NEW Phonics Template">
  <a:themeElements>
    <a:clrScheme name="Custom 4">
      <a:dk1>
        <a:srgbClr val="2D2D2D"/>
      </a:dk1>
      <a:lt1>
        <a:sysClr val="window" lastClr="FFFFFF"/>
      </a:lt1>
      <a:dk2>
        <a:srgbClr val="5A5A5A"/>
      </a:dk2>
      <a:lt2>
        <a:srgbClr val="EEECE1"/>
      </a:lt2>
      <a:accent1>
        <a:srgbClr val="FFC000"/>
      </a:accent1>
      <a:accent2>
        <a:srgbClr val="FFD200"/>
      </a:accent2>
      <a:accent3>
        <a:srgbClr val="CF9C00"/>
      </a:accent3>
      <a:accent4>
        <a:srgbClr val="A0A0A0"/>
      </a:accent4>
      <a:accent5>
        <a:srgbClr val="787878"/>
      </a:accent5>
      <a:accent6>
        <a:srgbClr val="5A5A5A"/>
      </a:accent6>
      <a:hlink>
        <a:srgbClr val="CF9C00"/>
      </a:hlink>
      <a:folHlink>
        <a:srgbClr val="787878"/>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E8263807155D345B519FD1ABA832468" ma:contentTypeVersion="18" ma:contentTypeDescription="Create a new document." ma:contentTypeScope="" ma:versionID="f8b08641b8ed051e719cc02c7d632d9a">
  <xsd:schema xmlns:xsd="http://www.w3.org/2001/XMLSchema" xmlns:xs="http://www.w3.org/2001/XMLSchema" xmlns:p="http://schemas.microsoft.com/office/2006/metadata/properties" xmlns:ns2="2b1d4188-7f33-45cb-8128-d2be39aa6170" xmlns:ns3="125b305f-49bd-4066-9e3e-98cbc98a7930" targetNamespace="http://schemas.microsoft.com/office/2006/metadata/properties" ma:root="true" ma:fieldsID="bd986b253bc71b0579368be6d8451d25" ns2:_="" ns3:_="">
    <xsd:import namespace="2b1d4188-7f33-45cb-8128-d2be39aa6170"/>
    <xsd:import namespace="125b305f-49bd-4066-9e3e-98cbc98a793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1d4188-7f33-45cb-8128-d2be39aa6170"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a9f0880-c03c-4bec-908e-2fdebce1a53a}" ma:internalName="TaxCatchAll" ma:showField="CatchAllData" ma:web="2b1d4188-7f33-45cb-8128-d2be39aa6170">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125b305f-49bd-4066-9e3e-98cbc98a793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d6d3b8f-2346-4b02-90a7-a8bf17e3035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F97181E-9E59-463F-8C5F-9A24278315F9}">
  <ds:schemaRefs>
    <ds:schemaRef ds:uri="125b305f-49bd-4066-9e3e-98cbc98a7930"/>
    <ds:schemaRef ds:uri="2b1d4188-7f33-45cb-8128-d2be39aa617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0BAEA89-C360-409D-B60E-52130FC0E58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Presentation1.potx</Template>
  <TotalTime>27</TotalTime>
  <Words>1044</Words>
  <Application>Microsoft Office PowerPoint</Application>
  <PresentationFormat>On-screen Show (4:3)</PresentationFormat>
  <Paragraphs>118</Paragraphs>
  <Slides>14</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Arial Unicode MS</vt:lpstr>
      <vt:lpstr>Calibri</vt:lpstr>
      <vt:lpstr>Calibri Light</vt:lpstr>
      <vt:lpstr>Comic Sans MS</vt:lpstr>
      <vt:lpstr>Garamond</vt:lpstr>
      <vt:lpstr>Times New Roman</vt:lpstr>
      <vt:lpstr>Wingdings</vt:lpstr>
      <vt:lpstr>NEW Phonics Template</vt:lpstr>
      <vt:lpstr>Parent Meeting Set 1 Sounds</vt:lpstr>
      <vt:lpstr>How we teach phonics at Hazel Wood</vt:lpstr>
      <vt:lpstr>The simple code: Set 1 and 2 sounds</vt:lpstr>
      <vt:lpstr>The complex code: Set 3 sounds</vt:lpstr>
      <vt:lpstr>Speed Sounds Set 1</vt:lpstr>
      <vt:lpstr>A speed sounds lesson -Picture Phrases</vt:lpstr>
      <vt:lpstr>Teach something new…review, review review!</vt:lpstr>
      <vt:lpstr>Sounds + blending = word reading </vt:lpstr>
      <vt:lpstr>The Virtual Classroom</vt:lpstr>
      <vt:lpstr>Teaching letter formation</vt:lpstr>
      <vt:lpstr>How to help your child read at home…</vt:lpstr>
      <vt:lpstr>Red words</vt:lpstr>
      <vt:lpstr>Promoting and encouraging reading</vt:lpstr>
      <vt:lpstr>PowerPoint Presentation</vt:lpstr>
    </vt:vector>
  </TitlesOfParts>
  <Company>Ruth Miskin Literacy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Victoria Steenson</dc:creator>
  <cp:lastModifiedBy>Caroline Stevens</cp:lastModifiedBy>
  <cp:revision>111</cp:revision>
  <dcterms:created xsi:type="dcterms:W3CDTF">2015-11-23T14:36:59Z</dcterms:created>
  <dcterms:modified xsi:type="dcterms:W3CDTF">2025-11-09T21:48:29Z</dcterms:modified>
</cp:coreProperties>
</file>