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4"/>
  </p:sldMasterIdLst>
  <p:notesMasterIdLst>
    <p:notesMasterId r:id="rId14"/>
  </p:notesMasterIdLst>
  <p:sldIdLst>
    <p:sldId id="256" r:id="rId5"/>
    <p:sldId id="257" r:id="rId6"/>
    <p:sldId id="267" r:id="rId7"/>
    <p:sldId id="261" r:id="rId8"/>
    <p:sldId id="263" r:id="rId9"/>
    <p:sldId id="269" r:id="rId10"/>
    <p:sldId id="270" r:id="rId11"/>
    <p:sldId id="259" r:id="rId12"/>
    <p:sldId id="266" r:id="rId1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987" autoAdjust="0"/>
    <p:restoredTop sz="94660"/>
  </p:normalViewPr>
  <p:slideViewPr>
    <p:cSldViewPr snapToGrid="0">
      <p:cViewPr varScale="1">
        <p:scale>
          <a:sx n="59" d="100"/>
          <a:sy n="59" d="100"/>
        </p:scale>
        <p:origin x="924" y="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56" d="100"/>
          <a:sy n="56" d="100"/>
        </p:scale>
        <p:origin x="2856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notesMaster" Target="notesMasters/notesMaster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Georgia White" userId="S::g.white2@hazelwood-inf.hants.sch.uk::1c515190-5b0f-4d80-8826-62582c056ef9" providerId="AD" clId="Web-{78FD9204-57AF-682F-BAFD-287F05210E73}"/>
    <pc:docChg chg="modSld">
      <pc:chgData name="Georgia White" userId="S::g.white2@hazelwood-inf.hants.sch.uk::1c515190-5b0f-4d80-8826-62582c056ef9" providerId="AD" clId="Web-{78FD9204-57AF-682F-BAFD-287F05210E73}" dt="2026-06-19T09:34:30.101" v="4" actId="1076"/>
      <pc:docMkLst>
        <pc:docMk/>
      </pc:docMkLst>
      <pc:sldChg chg="addSp delSp modSp">
        <pc:chgData name="Georgia White" userId="S::g.white2@hazelwood-inf.hants.sch.uk::1c515190-5b0f-4d80-8826-62582c056ef9" providerId="AD" clId="Web-{78FD9204-57AF-682F-BAFD-287F05210E73}" dt="2026-06-19T09:34:30.101" v="4" actId="1076"/>
        <pc:sldMkLst>
          <pc:docMk/>
          <pc:sldMk cId="1286294876" sldId="267"/>
        </pc:sldMkLst>
        <pc:picChg chg="add mod">
          <ac:chgData name="Georgia White" userId="S::g.white2@hazelwood-inf.hants.sch.uk::1c515190-5b0f-4d80-8826-62582c056ef9" providerId="AD" clId="Web-{78FD9204-57AF-682F-BAFD-287F05210E73}" dt="2026-06-19T09:34:30.101" v="4" actId="1076"/>
          <ac:picMkLst>
            <pc:docMk/>
            <pc:sldMk cId="1286294876" sldId="267"/>
            <ac:picMk id="2" creationId="{99048047-FB4C-7B8C-6354-734812F7B34C}"/>
          </ac:picMkLst>
        </pc:picChg>
      </pc:sldChg>
    </pc:docChg>
  </pc:docChgLst>
  <pc:docChgLst>
    <pc:chgData name="Devon O'Neill" userId="a6bcfa54-bd32-437f-9d24-0adca7b71c2c" providerId="ADAL" clId="{E4C660E7-5411-4227-8165-A3EA50DCF43A}"/>
    <pc:docChg chg="modSld">
      <pc:chgData name="Devon O'Neill" userId="a6bcfa54-bd32-437f-9d24-0adca7b71c2c" providerId="ADAL" clId="{E4C660E7-5411-4227-8165-A3EA50DCF43A}" dt="2026-07-02T07:44:59.357" v="5" actId="20577"/>
      <pc:docMkLst>
        <pc:docMk/>
      </pc:docMkLst>
      <pc:sldChg chg="modSp mod">
        <pc:chgData name="Devon O'Neill" userId="a6bcfa54-bd32-437f-9d24-0adca7b71c2c" providerId="ADAL" clId="{E4C660E7-5411-4227-8165-A3EA50DCF43A}" dt="2026-07-02T07:44:59.357" v="5" actId="20577"/>
        <pc:sldMkLst>
          <pc:docMk/>
          <pc:sldMk cId="4077056783" sldId="256"/>
        </pc:sldMkLst>
        <pc:spChg chg="mod">
          <ac:chgData name="Devon O'Neill" userId="a6bcfa54-bd32-437f-9d24-0adca7b71c2c" providerId="ADAL" clId="{E4C660E7-5411-4227-8165-A3EA50DCF43A}" dt="2026-07-02T07:44:59.357" v="5" actId="20577"/>
          <ac:spMkLst>
            <pc:docMk/>
            <pc:sldMk cId="4077056783" sldId="256"/>
            <ac:spMk id="7" creationId="{81FE08AA-5D40-6214-7AC0-8606AB4AC464}"/>
          </ac:spMkLst>
        </pc:spChg>
      </pc:sldChg>
    </pc:docChg>
  </pc:docChgLst>
  <pc:docChgLst>
    <pc:chgData name="Devon O'Neill" userId="S::d.oneill@hazelwood-inf.hants.sch.uk::a6bcfa54-bd32-437f-9d24-0adca7b71c2c" providerId="AD" clId="Web-{ADB17063-5B57-DAF5-513F-4BF1519785D9}"/>
    <pc:docChg chg="modSld">
      <pc:chgData name="Devon O'Neill" userId="S::d.oneill@hazelwood-inf.hants.sch.uk::a6bcfa54-bd32-437f-9d24-0adca7b71c2c" providerId="AD" clId="Web-{ADB17063-5B57-DAF5-513F-4BF1519785D9}" dt="2026-06-25T14:14:13.074" v="12" actId="20577"/>
      <pc:docMkLst>
        <pc:docMk/>
      </pc:docMkLst>
      <pc:sldChg chg="modSp">
        <pc:chgData name="Devon O'Neill" userId="S::d.oneill@hazelwood-inf.hants.sch.uk::a6bcfa54-bd32-437f-9d24-0adca7b71c2c" providerId="AD" clId="Web-{ADB17063-5B57-DAF5-513F-4BF1519785D9}" dt="2026-06-25T14:14:13.074" v="12" actId="20577"/>
        <pc:sldMkLst>
          <pc:docMk/>
          <pc:sldMk cId="185180042" sldId="257"/>
        </pc:sldMkLst>
        <pc:spChg chg="mod">
          <ac:chgData name="Devon O'Neill" userId="S::d.oneill@hazelwood-inf.hants.sch.uk::a6bcfa54-bd32-437f-9d24-0adca7b71c2c" providerId="AD" clId="Web-{ADB17063-5B57-DAF5-513F-4BF1519785D9}" dt="2026-06-25T14:14:13.074" v="12" actId="20577"/>
          <ac:spMkLst>
            <pc:docMk/>
            <pc:sldMk cId="185180042" sldId="257"/>
            <ac:spMk id="5" creationId="{00000000-0000-0000-0000-000000000000}"/>
          </ac:spMkLst>
        </pc:spChg>
      </pc:sldChg>
    </pc:docChg>
  </pc:docChgLst>
  <pc:docChgLst>
    <pc:chgData name="K.Mote" userId="S::k.mote@hazelwood-inf.hants.sch.uk::60cea193-ac4b-4c29-844b-f0d5626c54a0" providerId="AD" clId="Web-{379824FF-397F-25A5-B7DA-F2284035BF22}"/>
    <pc:docChg chg="modSld">
      <pc:chgData name="K.Mote" userId="S::k.mote@hazelwood-inf.hants.sch.uk::60cea193-ac4b-4c29-844b-f0d5626c54a0" providerId="AD" clId="Web-{379824FF-397F-25A5-B7DA-F2284035BF22}" dt="2026-06-30T16:29:27.535" v="33" actId="20577"/>
      <pc:docMkLst>
        <pc:docMk/>
      </pc:docMkLst>
      <pc:sldChg chg="modSp">
        <pc:chgData name="K.Mote" userId="S::k.mote@hazelwood-inf.hants.sch.uk::60cea193-ac4b-4c29-844b-f0d5626c54a0" providerId="AD" clId="Web-{379824FF-397F-25A5-B7DA-F2284035BF22}" dt="2026-06-30T16:29:27.535" v="33" actId="20577"/>
        <pc:sldMkLst>
          <pc:docMk/>
          <pc:sldMk cId="1324879401" sldId="269"/>
        </pc:sldMkLst>
        <pc:spChg chg="mod">
          <ac:chgData name="K.Mote" userId="S::k.mote@hazelwood-inf.hants.sch.uk::60cea193-ac4b-4c29-844b-f0d5626c54a0" providerId="AD" clId="Web-{379824FF-397F-25A5-B7DA-F2284035BF22}" dt="2026-06-30T16:29:27.535" v="33" actId="20577"/>
          <ac:spMkLst>
            <pc:docMk/>
            <pc:sldMk cId="1324879401" sldId="269"/>
            <ac:spMk id="5" creationId="{13CA6D5B-CB58-74F0-1608-3AA8E35937BD}"/>
          </ac:spMkLst>
        </pc:spChg>
        <pc:picChg chg="mod">
          <ac:chgData name="K.Mote" userId="S::k.mote@hazelwood-inf.hants.sch.uk::60cea193-ac4b-4c29-844b-f0d5626c54a0" providerId="AD" clId="Web-{379824FF-397F-25A5-B7DA-F2284035BF22}" dt="2026-06-30T16:27:30.827" v="6" actId="14100"/>
          <ac:picMkLst>
            <pc:docMk/>
            <pc:sldMk cId="1324879401" sldId="269"/>
            <ac:picMk id="7" creationId="{E3537132-7867-A3F1-1DD2-A5F76D2AD155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5542864-82A3-4CCD-890A-947233D0274F}" type="datetimeFigureOut">
              <a:rPr lang="en-GB" smtClean="0"/>
              <a:t>02/07/2026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BF326C-71AB-40FD-8093-D687040428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208662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BF326C-71AB-40FD-8093-D687040428A3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979216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BF326C-71AB-40FD-8093-D687040428A3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064585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47A98E5-0D65-40D1-4621-442F0E17C08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8AC45D2-D95B-055A-12CD-80B5312B827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406FB5C-69FC-DEAC-1C48-4CE30C771C6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36DAE43-82DB-E56A-53F1-037C12C7C423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BF326C-71AB-40FD-8093-D687040428A3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049183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Open – Door Policy Adults in the classroom and around the school are always</a:t>
            </a:r>
            <a:r>
              <a:rPr lang="en-GB" baseline="0" dirty="0"/>
              <a:t> willing to help – The office staff are very warm and friendly so please do not hesitate to call the school or come in with any queries. After school club, early bird club etc.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BF326C-71AB-40FD-8093-D687040428A3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949884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BF326C-71AB-40FD-8093-D687040428A3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870855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79E7AAC-8606-7623-6E10-F03C33AE1F2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D168FE9-AAE4-338A-8253-7F7B4CF5A6E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A4609A6-074C-9F83-F239-1DD597FB258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9250754-30F9-2959-3F07-DB3754ED7222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BF326C-71AB-40FD-8093-D687040428A3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020177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977F3B3-A440-3141-393F-A99C631F541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B5A0094-CF0E-7EF6-EB3B-3168AEE1FA9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C112224-97B2-983D-DA70-29C9AC0DE00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9D99855-1CE7-B3E3-B3E4-E7088EEC4BC6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BF326C-71AB-40FD-8093-D687040428A3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476395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BF326C-71AB-40FD-8093-D687040428A3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734256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BF326C-71AB-40FD-8093-D687040428A3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6653476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3504" y="770467"/>
            <a:ext cx="10782300" cy="3352800"/>
          </a:xfrm>
        </p:spPr>
        <p:txBody>
          <a:bodyPr anchor="b">
            <a:noAutofit/>
          </a:bodyPr>
          <a:lstStyle>
            <a:lvl1pPr algn="l">
              <a:lnSpc>
                <a:spcPct val="80000"/>
              </a:lnSpc>
              <a:defRPr sz="8800" spc="-120" baseline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67512" y="4206876"/>
            <a:ext cx="9228201" cy="1645920"/>
          </a:xfrm>
        </p:spPr>
        <p:txBody>
          <a:bodyPr>
            <a:normAutofit/>
          </a:bodyPr>
          <a:lstStyle>
            <a:lvl1pPr marL="0" indent="0" algn="l">
              <a:buNone/>
              <a:defRPr sz="3200">
                <a:solidFill>
                  <a:schemeClr val="bg1"/>
                </a:solidFill>
                <a:latin typeface="+mj-lt"/>
              </a:defRPr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fld id="{9C82DDF6-CE5C-42A9-8E86-934E31D8419D}" type="datetimeFigureOut">
              <a:rPr lang="en-GB" smtClean="0"/>
              <a:t>02/07/2026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5000"/>
                  </a:srgbClr>
                </a:solidFill>
              </a:defRPr>
            </a:lvl1pPr>
          </a:lstStyle>
          <a:p>
            <a:fld id="{69BFA145-BC9F-4657-A738-2F4ACE918C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61775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82DDF6-CE5C-42A9-8E86-934E31D8419D}" type="datetimeFigureOut">
              <a:rPr lang="en-GB" smtClean="0"/>
              <a:t>02/07/2026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BFA145-BC9F-4657-A738-2F4ACE918C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13964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3504" y="767419"/>
            <a:ext cx="10780776" cy="3355848"/>
          </a:xfrm>
        </p:spPr>
        <p:txBody>
          <a:bodyPr anchor="b">
            <a:normAutofit/>
          </a:bodyPr>
          <a:lstStyle>
            <a:lvl1pPr>
              <a:lnSpc>
                <a:spcPct val="80000"/>
              </a:lnSpc>
              <a:defRPr sz="8800" b="0" baseline="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7512" y="4204209"/>
            <a:ext cx="9226296" cy="1645920"/>
          </a:xfrm>
        </p:spPr>
        <p:txBody>
          <a:bodyPr anchor="t">
            <a:normAutofit/>
          </a:bodyPr>
          <a:lstStyle>
            <a:lvl1pPr marL="0" indent="0">
              <a:buNone/>
              <a:defRPr sz="3200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82DDF6-CE5C-42A9-8E86-934E31D8419D}" type="datetimeFigureOut">
              <a:rPr lang="en-GB" smtClean="0"/>
              <a:t>02/07/2026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BFA145-BC9F-4657-A738-2F4ACE918C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38709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6656" y="1998134"/>
            <a:ext cx="4663440" cy="376732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11330" y="1998134"/>
            <a:ext cx="4663440" cy="376732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82DDF6-CE5C-42A9-8E86-934E31D8419D}" type="datetimeFigureOut">
              <a:rPr lang="en-GB" smtClean="0"/>
              <a:t>02/07/2026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BFA145-BC9F-4657-A738-2F4ACE918C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04137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040467"/>
            <a:ext cx="4663440" cy="723400"/>
          </a:xfrm>
        </p:spPr>
        <p:txBody>
          <a:bodyPr anchor="ctr">
            <a:normAutofit/>
          </a:bodyPr>
          <a:lstStyle>
            <a:lvl1pPr marL="0" indent="0">
              <a:buNone/>
              <a:defRPr sz="2200" b="0" cap="all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6656" y="2753084"/>
            <a:ext cx="4663440" cy="32004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07608" y="2038435"/>
            <a:ext cx="4663440" cy="722376"/>
          </a:xfrm>
        </p:spPr>
        <p:txBody>
          <a:bodyPr anchor="ctr">
            <a:normAutofit/>
          </a:bodyPr>
          <a:lstStyle>
            <a:lvl1pPr marL="0" indent="0">
              <a:buNone/>
              <a:defRPr sz="2200" b="0" cap="all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007608" y="2750990"/>
            <a:ext cx="4663440" cy="32004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82DDF6-CE5C-42A9-8E86-934E31D8419D}" type="datetimeFigureOut">
              <a:rPr lang="en-GB" smtClean="0"/>
              <a:t>02/07/2026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BFA145-BC9F-4657-A738-2F4ACE918C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90913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82DDF6-CE5C-42A9-8E86-934E31D8419D}" type="datetimeFigureOut">
              <a:rPr lang="en-GB" smtClean="0"/>
              <a:t>02/07/2026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BFA145-BC9F-4657-A738-2F4ACE918C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7166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82DDF6-CE5C-42A9-8E86-934E31D8419D}" type="datetimeFigureOut">
              <a:rPr lang="en-GB" smtClean="0"/>
              <a:t>02/07/2026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BFA145-BC9F-4657-A738-2F4ACE918C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71927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620000" y="0"/>
            <a:ext cx="457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8261404" y="542282"/>
            <a:ext cx="3383280" cy="1920240"/>
          </a:xfrm>
        </p:spPr>
        <p:txBody>
          <a:bodyPr anchor="b">
            <a:noAutofit/>
          </a:bodyPr>
          <a:lstStyle>
            <a:lvl1pPr>
              <a:lnSpc>
                <a:spcPct val="85000"/>
              </a:lnSpc>
              <a:defRPr sz="400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0" y="762000"/>
            <a:ext cx="6096000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275982" y="2511813"/>
            <a:ext cx="3398520" cy="3126987"/>
          </a:xfrm>
        </p:spPr>
        <p:txBody>
          <a:bodyPr>
            <a:norm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00">
                <a:solidFill>
                  <a:srgbClr val="262626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82DDF6-CE5C-42A9-8E86-934E31D8419D}" type="datetimeFigureOut">
              <a:rPr lang="en-GB" smtClean="0"/>
              <a:t>02/07/2026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0000"/>
                  </a:srgbClr>
                </a:solidFill>
              </a:defRPr>
            </a:lvl1pPr>
          </a:lstStyle>
          <a:p>
            <a:fld id="{69BFA145-BC9F-4657-A738-2F4ACE918C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17001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9224" y="5418667"/>
            <a:ext cx="10780776" cy="613283"/>
          </a:xfrm>
        </p:spPr>
        <p:txBody>
          <a:bodyPr anchor="b">
            <a:normAutofit/>
          </a:bodyPr>
          <a:lstStyle>
            <a:lvl1pPr>
              <a:defRPr sz="32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0"/>
            <a:ext cx="12192000" cy="5330952"/>
          </a:xfrm>
          <a:solidFill>
            <a:schemeClr val="accent1">
              <a:lumMod val="40000"/>
              <a:lumOff val="60000"/>
            </a:schemeClr>
          </a:solidFill>
        </p:spPr>
        <p:txBody>
          <a:bodyPr anchor="t"/>
          <a:lstStyle>
            <a:lvl1pPr marL="0" indent="0" algn="ctr">
              <a:spcBef>
                <a:spcPts val="800"/>
              </a:spcBef>
              <a:buNone/>
              <a:defRPr sz="3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6656" y="5909735"/>
            <a:ext cx="9229344" cy="533400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400">
                <a:solidFill>
                  <a:srgbClr val="262626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fld id="{9C82DDF6-CE5C-42A9-8E86-934E31D8419D}" type="datetimeFigureOut">
              <a:rPr lang="en-GB" smtClean="0"/>
              <a:t>02/07/2026</a:t>
            </a:fld>
            <a:endParaRPr lang="en-GB"/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endParaRPr lang="en-GB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5000"/>
                  </a:srgbClr>
                </a:solidFill>
              </a:defRPr>
            </a:lvl1pPr>
          </a:lstStyle>
          <a:p>
            <a:fld id="{69BFA145-BC9F-4657-A738-2F4ACE918C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667960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82DDF6-CE5C-42A9-8E86-934E31D8419D}" type="datetimeFigureOut">
              <a:rPr lang="en-GB" smtClean="0"/>
              <a:t>02/07/2026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BFA145-BC9F-4657-A738-2F4ACE918C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74403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43950" y="695325"/>
            <a:ext cx="2628900" cy="48006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71525" y="714375"/>
            <a:ext cx="7734300" cy="5400675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82DDF6-CE5C-42A9-8E86-934E31D8419D}" type="datetimeFigureOut">
              <a:rPr lang="en-GB" smtClean="0"/>
              <a:t>02/07/2026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BFA145-BC9F-4657-A738-2F4ACE918C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56386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57224" y="499533"/>
            <a:ext cx="10772775" cy="165819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011680"/>
            <a:ext cx="10753725" cy="376618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5800" y="6412447"/>
            <a:ext cx="41148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50">
                <a:solidFill>
                  <a:schemeClr val="tx1">
                    <a:alpha val="80000"/>
                  </a:schemeClr>
                </a:solidFill>
              </a:defRPr>
            </a:lvl1pPr>
          </a:lstStyle>
          <a:p>
            <a:fld id="{9C82DDF6-CE5C-42A9-8E86-934E31D8419D}" type="datetimeFigureOut">
              <a:rPr lang="en-GB" smtClean="0"/>
              <a:t>02/07/2026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554697"/>
            <a:ext cx="50292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50" cap="all" baseline="0">
                <a:solidFill>
                  <a:schemeClr val="tx1">
                    <a:alpha val="8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63926" y="5876412"/>
            <a:ext cx="2926080" cy="139703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300" b="0">
                <a:ln>
                  <a:noFill/>
                </a:ln>
                <a:solidFill>
                  <a:schemeClr val="accent1">
                    <a:alpha val="25000"/>
                  </a:schemeClr>
                </a:solidFill>
                <a:latin typeface="+mj-lt"/>
              </a:defRPr>
            </a:lvl1pPr>
          </a:lstStyle>
          <a:p>
            <a:fld id="{69BFA145-BC9F-4657-A738-2F4ACE918C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217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5400" kern="1200" spc="-120" baseline="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85000"/>
        </a:lnSpc>
        <a:spcBef>
          <a:spcPts val="1300"/>
        </a:spcBef>
        <a:buFont typeface="Arial" pitchFamily="34" charset="0"/>
        <a:buChar char=" "/>
        <a:defRPr sz="2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347472" indent="-3429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2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548640" indent="-54864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2000" i="1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822960" indent="-82296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097280" indent="-109728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2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6pPr>
      <a:lvl7pPr marL="14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7pPr>
      <a:lvl8pPr marL="16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8pPr>
      <a:lvl9pPr marL="18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776904" y="2859948"/>
            <a:ext cx="9144000" cy="1514908"/>
          </a:xfrm>
        </p:spPr>
        <p:txBody>
          <a:bodyPr/>
          <a:lstStyle/>
          <a:p>
            <a:r>
              <a:rPr lang="en-GB" sz="6000" b="1" u="sng" dirty="0">
                <a:latin typeface="Comic Sans MS"/>
                <a:ea typeface="Calibri Light"/>
                <a:cs typeface="Calibri Light"/>
              </a:rPr>
              <a:t>Welcome to Year 2 </a:t>
            </a:r>
            <a:br>
              <a:rPr lang="en-GB" sz="6000" b="1" u="sng" dirty="0">
                <a:latin typeface="Comic Sans MS"/>
                <a:ea typeface="Calibri Light"/>
                <a:cs typeface="Calibri Light"/>
              </a:rPr>
            </a:br>
            <a:r>
              <a:rPr lang="en-GB" sz="6000" b="1" u="sng" dirty="0">
                <a:latin typeface="Comic Sans MS"/>
                <a:ea typeface="Calibri Light"/>
                <a:cs typeface="Calibri Light"/>
              </a:rPr>
              <a:t>Ash Class</a:t>
            </a:r>
            <a:endParaRPr lang="en-US" sz="6000" dirty="0">
              <a:latin typeface="Comic Sans MS"/>
              <a:ea typeface="Calibri Light"/>
              <a:cs typeface="Calibri Light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266238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765"/>
          <a:stretch/>
        </p:blipFill>
        <p:spPr>
          <a:xfrm>
            <a:off x="271096" y="3364007"/>
            <a:ext cx="2171700" cy="2025786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81FE08AA-5D40-6214-7AC0-8606AB4AC464}"/>
              </a:ext>
            </a:extLst>
          </p:cNvPr>
          <p:cNvSpPr txBox="1"/>
          <p:nvPr/>
        </p:nvSpPr>
        <p:spPr>
          <a:xfrm>
            <a:off x="2776904" y="4651129"/>
            <a:ext cx="8235107" cy="147732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3000" dirty="0">
                <a:solidFill>
                  <a:schemeClr val="bg1"/>
                </a:solidFill>
                <a:latin typeface="Comic Sans MS"/>
                <a:ea typeface="Calibri Light"/>
                <a:cs typeface="Calibri Light"/>
              </a:rPr>
              <a:t>Teachers: </a:t>
            </a:r>
            <a:r>
              <a:rPr lang="en-US" sz="3000" dirty="0" err="1">
                <a:solidFill>
                  <a:schemeClr val="bg1"/>
                </a:solidFill>
                <a:latin typeface="Comic Sans MS"/>
                <a:ea typeface="Calibri Light"/>
                <a:cs typeface="Calibri Light"/>
              </a:rPr>
              <a:t>Mrs</a:t>
            </a:r>
            <a:r>
              <a:rPr lang="en-US" sz="3000" dirty="0">
                <a:solidFill>
                  <a:schemeClr val="bg1"/>
                </a:solidFill>
                <a:latin typeface="Comic Sans MS"/>
                <a:ea typeface="Calibri Light"/>
                <a:cs typeface="Calibri Light"/>
              </a:rPr>
              <a:t> White and </a:t>
            </a:r>
            <a:r>
              <a:rPr lang="en-US" sz="3000" dirty="0" err="1">
                <a:solidFill>
                  <a:schemeClr val="bg1"/>
                </a:solidFill>
                <a:latin typeface="Comic Sans MS"/>
                <a:ea typeface="Calibri Light"/>
                <a:cs typeface="Calibri Light"/>
              </a:rPr>
              <a:t>Mrs</a:t>
            </a:r>
            <a:r>
              <a:rPr lang="en-US" sz="3000" dirty="0">
                <a:solidFill>
                  <a:schemeClr val="bg1"/>
                </a:solidFill>
                <a:latin typeface="Comic Sans MS"/>
                <a:ea typeface="Calibri Light"/>
                <a:cs typeface="Calibri Light"/>
              </a:rPr>
              <a:t> O’Neill </a:t>
            </a:r>
            <a:endParaRPr lang="en-US" dirty="0">
              <a:solidFill>
                <a:schemeClr val="bg1"/>
              </a:solidFill>
            </a:endParaRPr>
          </a:p>
          <a:p>
            <a:endParaRPr lang="en-US" sz="3000" dirty="0">
              <a:solidFill>
                <a:schemeClr val="bg1"/>
              </a:solidFill>
              <a:latin typeface="Comic Sans MS"/>
              <a:ea typeface="Calibri Light"/>
              <a:cs typeface="Calibri Light"/>
            </a:endParaRPr>
          </a:p>
          <a:p>
            <a:r>
              <a:rPr lang="en-US" sz="3000" dirty="0">
                <a:solidFill>
                  <a:schemeClr val="bg1"/>
                </a:solidFill>
                <a:latin typeface="Comic Sans MS"/>
                <a:ea typeface="Calibri Light"/>
                <a:cs typeface="Calibri Light"/>
              </a:rPr>
              <a:t>Teaching Assistant:</a:t>
            </a:r>
            <a:r>
              <a:rPr lang="en-US" dirty="0">
                <a:solidFill>
                  <a:schemeClr val="bg1"/>
                </a:solidFill>
                <a:ea typeface="Calibri Light"/>
                <a:cs typeface="Calibri Light"/>
              </a:rPr>
              <a:t> </a:t>
            </a:r>
            <a:r>
              <a:rPr lang="en-US" sz="3000" dirty="0">
                <a:solidFill>
                  <a:schemeClr val="bg1"/>
                </a:solidFill>
                <a:latin typeface="Comic Sans MS"/>
                <a:ea typeface="Calibri Light"/>
                <a:cs typeface="Calibri Light"/>
              </a:rPr>
              <a:t>Miss Williams </a:t>
            </a:r>
          </a:p>
        </p:txBody>
      </p:sp>
    </p:spTree>
    <p:extLst>
      <p:ext uri="{BB962C8B-B14F-4D97-AF65-F5344CB8AC3E}">
        <p14:creationId xmlns:p14="http://schemas.microsoft.com/office/powerpoint/2010/main" val="407705678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80814" y="3927902"/>
            <a:ext cx="5333445" cy="2698559"/>
          </a:xfrm>
        </p:spPr>
        <p:txBody>
          <a:bodyPr vert="horz" lIns="91440" tIns="45720" rIns="91440" bIns="45720" rtlCol="0" anchor="t">
            <a:normAutofit/>
          </a:bodyPr>
          <a:lstStyle/>
          <a:p>
            <a:pPr algn="ctr"/>
            <a:r>
              <a:rPr lang="en-GB" b="1" u="sng" dirty="0">
                <a:latin typeface="Comic Sans MS" panose="030F0702030302020204" pitchFamily="66" charset="0"/>
              </a:rPr>
              <a:t>Morning Routine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dirty="0">
                <a:latin typeface="Comic Sans MS"/>
              </a:rPr>
              <a:t>‘</a:t>
            </a:r>
            <a:r>
              <a:rPr lang="en-GB" sz="1800" dirty="0">
                <a:latin typeface="Comic Sans MS"/>
              </a:rPr>
              <a:t>Meet and Greet’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1800" dirty="0">
                <a:latin typeface="Comic Sans MS"/>
              </a:rPr>
              <a:t> Put coats, bookbags and water bottles away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1800" dirty="0">
                <a:latin typeface="Comic Sans MS" panose="030F0702030302020204" pitchFamily="66" charset="0"/>
              </a:rPr>
              <a:t> ‘Morning jobs’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1800" dirty="0">
                <a:latin typeface="Comic Sans MS"/>
              </a:rPr>
              <a:t> Carpet time with register and lunch choices </a:t>
            </a:r>
            <a:endParaRPr lang="en-GB" sz="1800" dirty="0">
              <a:latin typeface="Comic Sans MS" panose="030F0702030302020204" pitchFamily="66" charset="0"/>
            </a:endParaRPr>
          </a:p>
          <a:p>
            <a:pPr>
              <a:buFont typeface="Wingdings" panose="05000000000000000000" pitchFamily="2" charset="2"/>
              <a:buChar char="Ø"/>
            </a:pPr>
            <a:endParaRPr lang="en-GB" sz="1800" dirty="0">
              <a:latin typeface="Comic Sans MS" panose="030F0702030302020204" pitchFamily="66" charset="0"/>
            </a:endParaRPr>
          </a:p>
          <a:p>
            <a:pPr>
              <a:buFont typeface="Wingdings" panose="05000000000000000000" pitchFamily="2" charset="2"/>
              <a:buChar char="Ø"/>
            </a:pPr>
            <a:endParaRPr lang="en-GB" sz="1800" dirty="0">
              <a:latin typeface="Comic Sans MS" panose="030F0702030302020204" pitchFamily="66" charset="0"/>
            </a:endParaRPr>
          </a:p>
          <a:p>
            <a:pPr>
              <a:buFont typeface="Wingdings" panose="05000000000000000000" pitchFamily="2" charset="2"/>
              <a:buChar char="Ø"/>
            </a:pPr>
            <a:endParaRPr lang="en-GB" sz="1800" dirty="0">
              <a:latin typeface="Comic Sans MS" panose="030F0702030302020204" pitchFamily="66" charset="0"/>
            </a:endParaRPr>
          </a:p>
          <a:p>
            <a:pPr>
              <a:buFont typeface="Wingdings" panose="05000000000000000000" pitchFamily="2" charset="2"/>
              <a:buChar char="Ø"/>
            </a:pPr>
            <a:endParaRPr lang="en-GB" sz="1800" dirty="0">
              <a:latin typeface="Comic Sans MS" panose="030F0702030302020204" pitchFamily="66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2662382"/>
          </a:xfrm>
          <a:prstGeom prst="rect">
            <a:avLst/>
          </a:prstGeom>
        </p:spPr>
      </p:pic>
      <p:sp>
        <p:nvSpPr>
          <p:cNvPr id="5" name="Content Placeholder 2"/>
          <p:cNvSpPr txBox="1">
            <a:spLocks/>
          </p:cNvSpPr>
          <p:nvPr/>
        </p:nvSpPr>
        <p:spPr>
          <a:xfrm>
            <a:off x="6043610" y="3885239"/>
            <a:ext cx="5333445" cy="2436028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91440" indent="-91440" algn="l" defTabSz="914400" rtl="0" eaLnBrk="1" latinLnBrk="0" hangingPunct="1">
              <a:lnSpc>
                <a:spcPct val="85000"/>
              </a:lnSpc>
              <a:spcBef>
                <a:spcPts val="1300"/>
              </a:spcBef>
              <a:buFont typeface="Arial" pitchFamily="34" charset="0"/>
              <a:buChar char=" "/>
              <a:defRPr sz="24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347472" indent="-342900" algn="l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Char char=" "/>
              <a:defRPr sz="24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548640" indent="-548640" algn="l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Char char=" "/>
              <a:defRPr sz="2000" i="1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822960" indent="-822960" algn="l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Char char=" "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097280" indent="-1097280" algn="l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Char char=" "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200000" indent="-228600" algn="l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Char char=" "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400000" indent="-228600" algn="l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Char char=" "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1600000" indent="-228600" algn="l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Char char=" "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1800000" indent="-228600" algn="l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Char char=" "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b="1" u="sng" dirty="0">
                <a:latin typeface="Comic Sans MS"/>
              </a:rPr>
              <a:t>Pick-up Routine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1800" dirty="0">
                <a:latin typeface="Comic Sans MS"/>
              </a:rPr>
              <a:t> Adult collecting at the end of the day to wait outside on the playground.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1800" dirty="0">
                <a:latin typeface="Comic Sans MS"/>
              </a:rPr>
              <a:t>Please line up on the </a:t>
            </a:r>
            <a:r>
              <a:rPr lang="en-GB" sz="1800" b="1">
                <a:latin typeface="Comic Sans MS"/>
              </a:rPr>
              <a:t>third </a:t>
            </a:r>
            <a:r>
              <a:rPr lang="en-GB" sz="1800" dirty="0">
                <a:latin typeface="Comic Sans MS"/>
              </a:rPr>
              <a:t>row in from the school gate. </a:t>
            </a:r>
            <a:endParaRPr lang="en-GB"/>
          </a:p>
          <a:p>
            <a:pPr>
              <a:buFont typeface="Wingdings" panose="05000000000000000000" pitchFamily="2" charset="2"/>
              <a:buChar char="Ø"/>
            </a:pPr>
            <a:r>
              <a:rPr lang="en-GB" sz="1800" dirty="0">
                <a:latin typeface="Comic Sans MS" panose="030F0702030302020204" pitchFamily="66" charset="0"/>
              </a:rPr>
              <a:t> Class adults to see each child out one at a time to the person who is collecting each day.</a:t>
            </a:r>
          </a:p>
          <a:p>
            <a:pPr marL="0" indent="0">
              <a:buNone/>
            </a:pPr>
            <a:endParaRPr lang="en-GB" sz="1800" dirty="0">
              <a:latin typeface="Comic Sans MS" panose="030F0702030302020204" pitchFamily="66" charset="0"/>
            </a:endParaRPr>
          </a:p>
        </p:txBody>
      </p:sp>
      <p:pic>
        <p:nvPicPr>
          <p:cNvPr id="6" name="Picture 5" descr="Sunrise Over Green Hills Free Stock Photo - Public Domain ...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814" y="2813942"/>
            <a:ext cx="1273053" cy="95427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573"/>
          <a:stretch/>
        </p:blipFill>
        <p:spPr>
          <a:xfrm>
            <a:off x="10291218" y="2811194"/>
            <a:ext cx="1607863" cy="12168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18004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DB1805B-EA71-CAA4-5A97-00DFA4FEF20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2ACFFCC-95F8-C51A-F22A-1DE68529DCE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80814" y="3927902"/>
            <a:ext cx="5333445" cy="2698559"/>
          </a:xfrm>
        </p:spPr>
        <p:txBody>
          <a:bodyPr vert="horz" lIns="91440" tIns="45720" rIns="91440" bIns="45720" rtlCol="0" anchor="t">
            <a:normAutofit/>
          </a:bodyPr>
          <a:lstStyle/>
          <a:p>
            <a:pPr algn="ctr"/>
            <a:r>
              <a:rPr lang="en-GB" sz="1800" dirty="0">
                <a:latin typeface="Comic Sans MS"/>
              </a:rPr>
              <a:t> </a:t>
            </a:r>
            <a:endParaRPr lang="en-GB" sz="1800">
              <a:latin typeface="Comic Sans MS" panose="030F0702030302020204" pitchFamily="66" charset="0"/>
            </a:endParaRPr>
          </a:p>
          <a:p>
            <a:pPr>
              <a:buFont typeface="Wingdings" panose="05000000000000000000" pitchFamily="2" charset="2"/>
              <a:buChar char="Ø"/>
            </a:pPr>
            <a:endParaRPr lang="en-GB" sz="1800" dirty="0">
              <a:latin typeface="Comic Sans MS" panose="030F0702030302020204" pitchFamily="66" charset="0"/>
            </a:endParaRPr>
          </a:p>
          <a:p>
            <a:pPr>
              <a:buFont typeface="Wingdings" panose="05000000000000000000" pitchFamily="2" charset="2"/>
              <a:buChar char="Ø"/>
            </a:pPr>
            <a:endParaRPr lang="en-GB" sz="1800" dirty="0">
              <a:latin typeface="Comic Sans MS" panose="030F0702030302020204" pitchFamily="66" charset="0"/>
            </a:endParaRPr>
          </a:p>
          <a:p>
            <a:pPr>
              <a:buFont typeface="Wingdings" panose="05000000000000000000" pitchFamily="2" charset="2"/>
              <a:buChar char="Ø"/>
            </a:pPr>
            <a:endParaRPr lang="en-GB" sz="1800" dirty="0">
              <a:latin typeface="Comic Sans MS" panose="030F0702030302020204" pitchFamily="66" charset="0"/>
            </a:endParaRPr>
          </a:p>
          <a:p>
            <a:pPr>
              <a:buFont typeface="Wingdings" panose="05000000000000000000" pitchFamily="2" charset="2"/>
              <a:buChar char="Ø"/>
            </a:pPr>
            <a:endParaRPr lang="en-GB" sz="1800" dirty="0">
              <a:latin typeface="Comic Sans MS" panose="030F0702030302020204" pitchFamily="66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8078AD7-C942-2E66-5898-47528E1AD02A}"/>
              </a:ext>
            </a:extLst>
          </p:cNvPr>
          <p:cNvSpPr txBox="1"/>
          <p:nvPr/>
        </p:nvSpPr>
        <p:spPr>
          <a:xfrm>
            <a:off x="2867525" y="260684"/>
            <a:ext cx="5053263" cy="60157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894EFEB-E107-71B9-62FE-4D9D1F57CEF1}"/>
              </a:ext>
            </a:extLst>
          </p:cNvPr>
          <p:cNvSpPr txBox="1"/>
          <p:nvPr/>
        </p:nvSpPr>
        <p:spPr>
          <a:xfrm>
            <a:off x="2867646" y="263100"/>
            <a:ext cx="6296525" cy="43088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200" dirty="0">
                <a:latin typeface="Comic Sans MS"/>
                <a:ea typeface="Calibri Light"/>
                <a:cs typeface="Calibri Light"/>
              </a:rPr>
              <a:t>Typical Structure of the Week in Ash </a:t>
            </a:r>
            <a:endParaRPr lang="en-US" sz="2200" dirty="0">
              <a:latin typeface="Comic Sans M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511AF2FA-DC1E-6D3A-695F-D56F93D6125A}"/>
              </a:ext>
            </a:extLst>
          </p:cNvPr>
          <p:cNvSpPr txBox="1"/>
          <p:nvPr/>
        </p:nvSpPr>
        <p:spPr>
          <a:xfrm>
            <a:off x="8462723" y="862262"/>
            <a:ext cx="3193439" cy="59093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400" u="sng" dirty="0">
                <a:latin typeface="Comic Sans MS"/>
                <a:ea typeface="Calibri Light"/>
                <a:cs typeface="Calibri Light"/>
              </a:rPr>
              <a:t>Subjects Covered in Year 2</a:t>
            </a:r>
          </a:p>
          <a:p>
            <a:endParaRPr lang="en-US" b="1" dirty="0">
              <a:latin typeface="Comic Sans MS"/>
              <a:ea typeface="Calibri Light"/>
              <a:cs typeface="Calibri Light"/>
            </a:endParaRPr>
          </a:p>
          <a:p>
            <a:r>
              <a:rPr lang="en-US" sz="1200" b="1" dirty="0">
                <a:latin typeface="Comic Sans MS"/>
                <a:ea typeface="Calibri Light"/>
                <a:cs typeface="Calibri Light"/>
              </a:rPr>
              <a:t>Literacy:</a:t>
            </a:r>
          </a:p>
          <a:p>
            <a:r>
              <a:rPr lang="en-US" sz="1200" dirty="0">
                <a:latin typeface="Comic Sans MS"/>
                <a:ea typeface="Calibri Light"/>
                <a:cs typeface="Calibri Light"/>
              </a:rPr>
              <a:t>Writing and Reading</a:t>
            </a:r>
          </a:p>
          <a:p>
            <a:endParaRPr lang="en-US" sz="1200" dirty="0">
              <a:latin typeface="Comic Sans MS"/>
              <a:ea typeface="Calibri Light"/>
              <a:cs typeface="Calibri Light"/>
            </a:endParaRPr>
          </a:p>
          <a:p>
            <a:r>
              <a:rPr lang="en-US" sz="1200" dirty="0">
                <a:latin typeface="Comic Sans MS"/>
                <a:ea typeface="Calibri Light"/>
                <a:cs typeface="Calibri Light"/>
              </a:rPr>
              <a:t>Mathematics </a:t>
            </a:r>
          </a:p>
          <a:p>
            <a:endParaRPr lang="en-US" sz="1200" dirty="0">
              <a:latin typeface="Comic Sans MS"/>
              <a:ea typeface="Calibri Light"/>
              <a:cs typeface="Calibri Light"/>
            </a:endParaRPr>
          </a:p>
          <a:p>
            <a:r>
              <a:rPr lang="en-US" sz="1200" dirty="0">
                <a:latin typeface="Comic Sans MS"/>
                <a:ea typeface="Calibri Light"/>
                <a:cs typeface="Calibri Light"/>
              </a:rPr>
              <a:t>Science </a:t>
            </a:r>
          </a:p>
          <a:p>
            <a:endParaRPr lang="en-US" sz="1200" dirty="0">
              <a:latin typeface="Comic Sans MS"/>
              <a:ea typeface="Calibri Light"/>
              <a:cs typeface="Calibri Light"/>
            </a:endParaRPr>
          </a:p>
          <a:p>
            <a:r>
              <a:rPr lang="en-US" sz="1200" dirty="0">
                <a:latin typeface="Comic Sans MS"/>
                <a:ea typeface="Calibri Light"/>
                <a:cs typeface="Calibri Light"/>
              </a:rPr>
              <a:t>Design and Technology </a:t>
            </a:r>
          </a:p>
          <a:p>
            <a:endParaRPr lang="en-US" sz="1200" dirty="0">
              <a:latin typeface="Comic Sans MS"/>
              <a:ea typeface="Calibri Light"/>
              <a:cs typeface="Calibri Light"/>
            </a:endParaRPr>
          </a:p>
          <a:p>
            <a:r>
              <a:rPr lang="en-US" sz="1200" dirty="0">
                <a:latin typeface="Comic Sans MS"/>
                <a:ea typeface="Calibri Light"/>
                <a:cs typeface="Calibri Light"/>
              </a:rPr>
              <a:t>Art</a:t>
            </a:r>
          </a:p>
          <a:p>
            <a:endParaRPr lang="en-US" sz="1200" dirty="0">
              <a:latin typeface="Comic Sans MS"/>
              <a:ea typeface="Calibri Light"/>
              <a:cs typeface="Calibri Light"/>
            </a:endParaRPr>
          </a:p>
          <a:p>
            <a:r>
              <a:rPr lang="en-US" sz="1200" dirty="0">
                <a:latin typeface="Comic Sans MS"/>
                <a:ea typeface="Calibri Light"/>
                <a:cs typeface="Calibri Light"/>
              </a:rPr>
              <a:t>Geography </a:t>
            </a:r>
          </a:p>
          <a:p>
            <a:endParaRPr lang="en-US" sz="1200" dirty="0">
              <a:latin typeface="Comic Sans MS"/>
              <a:ea typeface="Calibri Light"/>
              <a:cs typeface="Calibri Light"/>
            </a:endParaRPr>
          </a:p>
          <a:p>
            <a:r>
              <a:rPr lang="en-US" sz="1200" dirty="0">
                <a:latin typeface="Comic Sans MS"/>
                <a:ea typeface="Calibri Light"/>
                <a:cs typeface="Calibri Light"/>
              </a:rPr>
              <a:t>History </a:t>
            </a:r>
          </a:p>
          <a:p>
            <a:endParaRPr lang="en-US" sz="1200" dirty="0">
              <a:latin typeface="Comic Sans MS"/>
              <a:ea typeface="Calibri Light"/>
              <a:cs typeface="Calibri Light"/>
            </a:endParaRPr>
          </a:p>
          <a:p>
            <a:r>
              <a:rPr lang="en-US" sz="1200" dirty="0">
                <a:latin typeface="Comic Sans MS"/>
                <a:ea typeface="Calibri Light"/>
                <a:cs typeface="Calibri Light"/>
              </a:rPr>
              <a:t>PSHE </a:t>
            </a:r>
          </a:p>
          <a:p>
            <a:endParaRPr lang="en-US" sz="1200" dirty="0">
              <a:latin typeface="Comic Sans MS"/>
              <a:ea typeface="Calibri Light"/>
              <a:cs typeface="Calibri Light"/>
            </a:endParaRPr>
          </a:p>
          <a:p>
            <a:r>
              <a:rPr lang="en-US" sz="1200" dirty="0">
                <a:latin typeface="Comic Sans MS"/>
                <a:ea typeface="Calibri Light"/>
                <a:cs typeface="Calibri Light"/>
              </a:rPr>
              <a:t>PE</a:t>
            </a:r>
          </a:p>
          <a:p>
            <a:endParaRPr lang="en-US" sz="1200" dirty="0">
              <a:latin typeface="Comic Sans MS"/>
              <a:ea typeface="Calibri Light"/>
              <a:cs typeface="Calibri Light"/>
            </a:endParaRPr>
          </a:p>
          <a:p>
            <a:r>
              <a:rPr lang="en-US" sz="1200" dirty="0">
                <a:latin typeface="Comic Sans MS"/>
                <a:ea typeface="Calibri Light"/>
                <a:cs typeface="Calibri Light"/>
              </a:rPr>
              <a:t>Music </a:t>
            </a:r>
          </a:p>
          <a:p>
            <a:endParaRPr lang="en-US" sz="1200" dirty="0">
              <a:latin typeface="Comic Sans MS"/>
              <a:ea typeface="Calibri Light"/>
              <a:cs typeface="Calibri Light"/>
            </a:endParaRPr>
          </a:p>
          <a:p>
            <a:r>
              <a:rPr lang="en-US" sz="1200" dirty="0">
                <a:latin typeface="Comic Sans MS"/>
                <a:ea typeface="Calibri Light"/>
                <a:cs typeface="Calibri Light"/>
              </a:rPr>
              <a:t>RE</a:t>
            </a:r>
          </a:p>
          <a:p>
            <a:endParaRPr lang="en-US" sz="1400" dirty="0">
              <a:latin typeface="Comic Sans MS"/>
              <a:ea typeface="Calibri Light"/>
              <a:cs typeface="Calibri Light"/>
            </a:endParaRPr>
          </a:p>
          <a:p>
            <a:r>
              <a:rPr lang="en-US" sz="1200" b="1" dirty="0">
                <a:latin typeface="Comic Sans MS"/>
                <a:ea typeface="Calibri Light"/>
                <a:cs typeface="Calibri Light"/>
              </a:rPr>
              <a:t>We follow the National Curriculum for each of our subjects. </a:t>
            </a:r>
          </a:p>
          <a:p>
            <a:endParaRPr lang="en-US" sz="2200" dirty="0">
              <a:latin typeface="Comic Sans MS"/>
              <a:ea typeface="Calibri Light"/>
              <a:cs typeface="Calibri Light"/>
            </a:endParaRPr>
          </a:p>
          <a:p>
            <a:endParaRPr lang="en-US" sz="2200" dirty="0">
              <a:latin typeface="Comic Sans MS"/>
              <a:ea typeface="Calibri Light"/>
              <a:cs typeface="Calibri Light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99048047-FB4C-7B8C-6354-734812F7B34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4270" y="691712"/>
            <a:ext cx="8311713" cy="55139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29487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01976"/>
            <a:ext cx="12191999" cy="2250832"/>
          </a:xfrm>
          <a:prstGeom prst="rect">
            <a:avLst/>
          </a:prstGeom>
        </p:spPr>
      </p:pic>
      <p:sp>
        <p:nvSpPr>
          <p:cNvPr id="5" name="Content Placeholder 2"/>
          <p:cNvSpPr txBox="1">
            <a:spLocks/>
          </p:cNvSpPr>
          <p:nvPr/>
        </p:nvSpPr>
        <p:spPr>
          <a:xfrm>
            <a:off x="836918" y="2604077"/>
            <a:ext cx="10780615" cy="4874858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91440" indent="-91440" algn="l" defTabSz="914400" rtl="0" eaLnBrk="1" latinLnBrk="0" hangingPunct="1">
              <a:lnSpc>
                <a:spcPct val="85000"/>
              </a:lnSpc>
              <a:spcBef>
                <a:spcPts val="1300"/>
              </a:spcBef>
              <a:buFont typeface="Arial" pitchFamily="34" charset="0"/>
              <a:buChar char=" "/>
              <a:defRPr sz="24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347472" indent="-342900" algn="l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Char char=" "/>
              <a:defRPr sz="24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548640" indent="-548640" algn="l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Char char=" "/>
              <a:defRPr sz="2000" i="1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822960" indent="-822960" algn="l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Char char=" "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097280" indent="-1097280" algn="l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Char char=" "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200000" indent="-228600" algn="l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Char char=" "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400000" indent="-228600" algn="l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Char char=" "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1600000" indent="-228600" algn="l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Char char=" "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1800000" indent="-228600" algn="l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Char char=" "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GB" sz="2800" b="1" u="sng" dirty="0">
                <a:latin typeface="Comic Sans MS"/>
              </a:rPr>
              <a:t>‘Parents as Partners’</a:t>
            </a:r>
          </a:p>
          <a:p>
            <a:pPr algn="ctr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GB" sz="2000" b="1" dirty="0">
                <a:latin typeface="Comic Sans MS"/>
              </a:rPr>
              <a:t> Open door policy</a:t>
            </a:r>
          </a:p>
          <a:p>
            <a:pPr algn="ctr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GB" sz="2000" b="1" dirty="0">
                <a:latin typeface="Comic Sans MS" panose="030F0702030302020204" pitchFamily="66" charset="0"/>
              </a:rPr>
              <a:t> Curriculum News</a:t>
            </a:r>
          </a:p>
          <a:p>
            <a:pPr algn="ctr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GB" sz="2000" b="1" dirty="0">
                <a:latin typeface="Comic Sans MS"/>
              </a:rPr>
              <a:t>Curriculum workshops </a:t>
            </a:r>
            <a:endParaRPr lang="en-GB" sz="2000" b="1" dirty="0">
              <a:latin typeface="Comic Sans MS" panose="030F0702030302020204" pitchFamily="66" charset="0"/>
            </a:endParaRPr>
          </a:p>
          <a:p>
            <a:pPr algn="ctr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GB" sz="2000" b="1" dirty="0">
                <a:latin typeface="Comic Sans MS"/>
              </a:rPr>
              <a:t>Social media posts about learning and events</a:t>
            </a:r>
          </a:p>
          <a:p>
            <a:pPr algn="ctr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GB" sz="2000" b="1" dirty="0">
                <a:latin typeface="Comic Sans MS" panose="030F0702030302020204" pitchFamily="66" charset="0"/>
              </a:rPr>
              <a:t> Parent’s Evenings</a:t>
            </a:r>
          </a:p>
          <a:p>
            <a:pPr algn="ctr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GB" sz="2000" b="1" dirty="0">
                <a:latin typeface="Comic Sans MS" panose="030F0702030302020204" pitchFamily="66" charset="0"/>
              </a:rPr>
              <a:t> School Newsletters</a:t>
            </a:r>
          </a:p>
          <a:p>
            <a:pPr marL="0" indent="0" algn="ctr">
              <a:buNone/>
            </a:pPr>
            <a:endParaRPr lang="en-GB" sz="2000" b="1" dirty="0">
              <a:latin typeface="Comic Sans MS" panose="030F0702030302020204" pitchFamily="66" charset="0"/>
            </a:endParaRPr>
          </a:p>
          <a:p>
            <a:pPr algn="ctr">
              <a:buFont typeface="Wingdings" panose="05000000000000000000" pitchFamily="2" charset="2"/>
              <a:buChar char="v"/>
            </a:pPr>
            <a:endParaRPr lang="en-GB" dirty="0">
              <a:latin typeface="Comic Sans MS" panose="030F0702030302020204" pitchFamily="66" charset="0"/>
            </a:endParaRPr>
          </a:p>
          <a:p>
            <a:pPr>
              <a:buFont typeface="Wingdings" panose="05000000000000000000" pitchFamily="2" charset="2"/>
              <a:buChar char="Ø"/>
            </a:pPr>
            <a:endParaRPr lang="en-GB" sz="18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1642588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57224" y="2567354"/>
            <a:ext cx="11045337" cy="4158762"/>
          </a:xfrm>
        </p:spPr>
        <p:txBody>
          <a:bodyPr vert="horz" lIns="91440" tIns="45720" rIns="91440" bIns="45720" rtlCol="0" anchor="t">
            <a:normAutofit/>
          </a:bodyPr>
          <a:lstStyle/>
          <a:p>
            <a:pPr algn="ctr">
              <a:lnSpc>
                <a:spcPts val="1920"/>
              </a:lnSpc>
            </a:pPr>
            <a:endParaRPr lang="en-GB" sz="1600" b="1" u="sng" dirty="0">
              <a:latin typeface="Comic Sans MS" panose="030F0702030302020204" pitchFamily="66" charset="0"/>
            </a:endParaRPr>
          </a:p>
          <a:p>
            <a:pPr algn="ctr"/>
            <a:endParaRPr lang="en-GB" sz="1800" b="1" u="sng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sz="1700" b="1" dirty="0">
              <a:latin typeface="Comic Sans MS" panose="030F0702030302020204" pitchFamily="66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91807"/>
            <a:ext cx="12191999" cy="2250832"/>
          </a:xfrm>
          <a:prstGeom prst="rect">
            <a:avLst/>
          </a:prstGeom>
        </p:spPr>
      </p:pic>
      <p:sp>
        <p:nvSpPr>
          <p:cNvPr id="5" name="Content Placeholder 2"/>
          <p:cNvSpPr txBox="1">
            <a:spLocks/>
          </p:cNvSpPr>
          <p:nvPr/>
        </p:nvSpPr>
        <p:spPr>
          <a:xfrm>
            <a:off x="237392" y="2321169"/>
            <a:ext cx="11790485" cy="4404947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91440" indent="-91440" algn="l" defTabSz="914400" rtl="0" eaLnBrk="1" latinLnBrk="0" hangingPunct="1">
              <a:lnSpc>
                <a:spcPct val="85000"/>
              </a:lnSpc>
              <a:spcBef>
                <a:spcPts val="1300"/>
              </a:spcBef>
              <a:buFont typeface="Arial" pitchFamily="34" charset="0"/>
              <a:buChar char=" "/>
              <a:defRPr sz="24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347472" indent="-342900" algn="l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Char char=" "/>
              <a:defRPr sz="24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548640" indent="-548640" algn="l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Char char=" "/>
              <a:defRPr sz="2000" i="1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822960" indent="-822960" algn="l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Char char=" "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097280" indent="-1097280" algn="l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Char char=" "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200000" indent="-228600" algn="l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Char char=" "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400000" indent="-228600" algn="l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Char char=" "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1600000" indent="-228600" algn="l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Char char=" "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1800000" indent="-228600" algn="l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Char char=" "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GB" b="1" u="sng" dirty="0">
                <a:latin typeface="Comic Sans MS"/>
              </a:rPr>
              <a:t>Reading Expectations</a:t>
            </a:r>
            <a:r>
              <a:rPr lang="en-GB" dirty="0">
                <a:latin typeface="Comic Sans MS"/>
              </a:rPr>
              <a:t> </a:t>
            </a:r>
            <a:endParaRPr lang="en-GB" dirty="0"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endParaRPr lang="en-GB" dirty="0">
              <a:solidFill>
                <a:srgbClr val="262626"/>
              </a:solidFill>
              <a:latin typeface="Comic Sans MS"/>
              <a:ea typeface="+mn-lt"/>
              <a:cs typeface="+mn-lt"/>
            </a:endParaRPr>
          </a:p>
          <a:p>
            <a:pPr algn="ctr">
              <a:lnSpc>
                <a:spcPct val="150000"/>
              </a:lnSpc>
              <a:buFont typeface="Arial" panose="05000000000000000000" pitchFamily="2" charset="2"/>
              <a:buChar char=" "/>
            </a:pPr>
            <a:r>
              <a:rPr lang="en-GB" sz="1800" dirty="0">
                <a:solidFill>
                  <a:srgbClr val="424242"/>
                </a:solidFill>
                <a:latin typeface="Comic Sans MS"/>
                <a:ea typeface="+mn-lt"/>
                <a:cs typeface="+mn-lt"/>
              </a:rPr>
              <a:t>Reading at home is a simple but powerful way to support your child in Key Stage 1. It builds confidence, strengthens skills learned in school, and helps develop a love of books and learning—all while enjoying special time together.</a:t>
            </a:r>
            <a:endParaRPr lang="en-GB" sz="1800" dirty="0">
              <a:solidFill>
                <a:srgbClr val="424242"/>
              </a:solidFill>
              <a:latin typeface="Comic Sans MS" panose="030F0702030302020204" pitchFamily="66" charset="0"/>
              <a:ea typeface="+mn-lt"/>
              <a:cs typeface="+mn-lt"/>
            </a:endParaRPr>
          </a:p>
          <a:p>
            <a:pPr algn="ctr">
              <a:lnSpc>
                <a:spcPct val="150000"/>
              </a:lnSpc>
              <a:buFont typeface="Arial" panose="05000000000000000000" pitchFamily="2" charset="2"/>
              <a:buChar char=" "/>
            </a:pPr>
            <a:r>
              <a:rPr lang="en-GB" sz="1800" b="1" dirty="0">
                <a:solidFill>
                  <a:srgbClr val="424242"/>
                </a:solidFill>
                <a:latin typeface="Comic Sans MS"/>
                <a:ea typeface="+mn-lt"/>
                <a:cs typeface="+mn-lt"/>
              </a:rPr>
              <a:t>Please read with your child at least 5 times a week </a:t>
            </a:r>
            <a:endParaRPr lang="en-GB" sz="1400" b="1" dirty="0">
              <a:solidFill>
                <a:srgbClr val="424242"/>
              </a:solidFill>
              <a:latin typeface="Comic Sans MS"/>
              <a:ea typeface="+mn-lt"/>
              <a:cs typeface="+mn-lt"/>
            </a:endParaRPr>
          </a:p>
          <a:p>
            <a:pPr algn="ctr">
              <a:lnSpc>
                <a:spcPct val="150000"/>
              </a:lnSpc>
              <a:buFont typeface="Arial" panose="05000000000000000000" pitchFamily="2" charset="2"/>
              <a:buChar char=" "/>
            </a:pPr>
            <a:r>
              <a:rPr lang="en-GB" sz="1800" dirty="0">
                <a:solidFill>
                  <a:srgbClr val="424242"/>
                </a:solidFill>
                <a:latin typeface="Comic Sans MS"/>
                <a:ea typeface="+mn-lt"/>
                <a:cs typeface="+mn-lt"/>
              </a:rPr>
              <a:t>Daily reading strengthens essential literacy skills like phonics, vocabulary, and comprehension. It supports overall academic progress and helps children become confident, independent learners.</a:t>
            </a:r>
          </a:p>
          <a:p>
            <a:pPr algn="ctr">
              <a:lnSpc>
                <a:spcPct val="150000"/>
              </a:lnSpc>
              <a:buFont typeface="Arial" panose="05000000000000000000" pitchFamily="2" charset="2"/>
              <a:buChar char=" "/>
            </a:pPr>
            <a:endParaRPr lang="en-GB" sz="1400" b="1" dirty="0">
              <a:solidFill>
                <a:srgbClr val="424242"/>
              </a:solidFill>
              <a:latin typeface="Comic Sans MS" panose="030F0702030302020204" pitchFamily="66" charset="0"/>
              <a:ea typeface="+mn-lt"/>
              <a:cs typeface="+mn-lt"/>
            </a:endParaRPr>
          </a:p>
          <a:p>
            <a:pPr algn="ctr">
              <a:lnSpc>
                <a:spcPct val="150000"/>
              </a:lnSpc>
              <a:buFont typeface="Arial" panose="05000000000000000000" pitchFamily="2" charset="2"/>
              <a:buChar char=" "/>
            </a:pPr>
            <a:endParaRPr lang="en-GB" sz="1400" b="1" dirty="0">
              <a:solidFill>
                <a:srgbClr val="424242"/>
              </a:solidFill>
              <a:latin typeface="Comic Sans MS" panose="030F0702030302020204" pitchFamily="66" charset="0"/>
              <a:ea typeface="+mn-lt"/>
              <a:cs typeface="+mn-lt"/>
            </a:endParaRPr>
          </a:p>
        </p:txBody>
      </p:sp>
      <p:sp>
        <p:nvSpPr>
          <p:cNvPr id="9" name="Smiley Face 8"/>
          <p:cNvSpPr/>
          <p:nvPr/>
        </p:nvSpPr>
        <p:spPr>
          <a:xfrm>
            <a:off x="2600856" y="4650860"/>
            <a:ext cx="448408" cy="430823"/>
          </a:xfrm>
          <a:prstGeom prst="smileyFace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215324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C3D6951-6359-4061-0354-A6659D7EDDA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2D2124-C654-61A7-5A8A-5EE5EC9D54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9FD54CC-C5EB-45DE-60B2-4C8484B34E5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61465" y="2539812"/>
            <a:ext cx="11541096" cy="4186304"/>
          </a:xfrm>
        </p:spPr>
        <p:txBody>
          <a:bodyPr vert="horz" lIns="91440" tIns="45720" rIns="91440" bIns="45720" rtlCol="0" anchor="t">
            <a:normAutofit/>
          </a:bodyPr>
          <a:lstStyle/>
          <a:p>
            <a:pPr algn="ctr">
              <a:lnSpc>
                <a:spcPts val="1920"/>
              </a:lnSpc>
            </a:pPr>
            <a:endParaRPr lang="en-GB" sz="1600" b="1" u="sng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sz="1700" b="1" dirty="0">
              <a:latin typeface="Comic Sans MS" panose="030F0702030302020204" pitchFamily="66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09668D5-690E-558F-0E17-3A0E5113B15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91807"/>
            <a:ext cx="12191999" cy="2250832"/>
          </a:xfrm>
          <a:prstGeom prst="rect">
            <a:avLst/>
          </a:prstGeom>
        </p:spPr>
      </p:pic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13CA6D5B-CB58-74F0-1608-3AA8E35937BD}"/>
              </a:ext>
            </a:extLst>
          </p:cNvPr>
          <p:cNvSpPr txBox="1">
            <a:spLocks/>
          </p:cNvSpPr>
          <p:nvPr/>
        </p:nvSpPr>
        <p:spPr>
          <a:xfrm>
            <a:off x="2726592" y="2321169"/>
            <a:ext cx="9301285" cy="4179975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91440" indent="-91440" algn="l" defTabSz="914400" rtl="0" eaLnBrk="1" latinLnBrk="0" hangingPunct="1">
              <a:lnSpc>
                <a:spcPct val="85000"/>
              </a:lnSpc>
              <a:spcBef>
                <a:spcPts val="1300"/>
              </a:spcBef>
              <a:buFont typeface="Arial" pitchFamily="34" charset="0"/>
              <a:buChar char=" "/>
              <a:defRPr sz="24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347472" indent="-342900" algn="l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Char char=" "/>
              <a:defRPr sz="24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548640" indent="-548640" algn="l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Char char=" "/>
              <a:defRPr sz="2000" i="1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822960" indent="-822960" algn="l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Char char=" "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097280" indent="-1097280" algn="l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Char char=" "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200000" indent="-228600" algn="l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Char char=" "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400000" indent="-228600" algn="l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Char char=" "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1600000" indent="-228600" algn="l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Char char=" "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1800000" indent="-228600" algn="l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Char char=" "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70000"/>
              </a:lnSpc>
              <a:buNone/>
            </a:pPr>
            <a:r>
              <a:rPr lang="en-GB" sz="1800" b="1" u="sng">
                <a:latin typeface="Comic Sans MS"/>
                <a:ea typeface="Calibri Light" panose="020F0302020204030204"/>
                <a:cs typeface="Calibri Light" panose="020F0302020204030204"/>
              </a:rPr>
              <a:t>Reading Reward Challenge: Year 2</a:t>
            </a:r>
            <a:endParaRPr lang="en-GB" sz="1800" dirty="0">
              <a:solidFill>
                <a:srgbClr val="000000"/>
              </a:solidFill>
              <a:latin typeface="Comic Sans MS"/>
              <a:ea typeface="Calibri Light" panose="020F0302020204030204"/>
              <a:cs typeface="Calibri Light" panose="020F0302020204030204"/>
            </a:endParaRPr>
          </a:p>
          <a:p>
            <a:pPr marL="0" indent="0" algn="ctr">
              <a:lnSpc>
                <a:spcPct val="170000"/>
              </a:lnSpc>
              <a:buNone/>
            </a:pPr>
            <a:r>
              <a:rPr lang="en-GB" sz="1800">
                <a:solidFill>
                  <a:srgbClr val="000000"/>
                </a:solidFill>
                <a:latin typeface="Comic Sans MS"/>
                <a:ea typeface="Calibri Light" panose="020F0302020204030204"/>
                <a:cs typeface="Calibri Light" panose="020F0302020204030204"/>
              </a:rPr>
              <a:t>The children will have a </a:t>
            </a:r>
            <a:r>
              <a:rPr lang="en-GB" sz="1800" b="1">
                <a:solidFill>
                  <a:srgbClr val="000000"/>
                </a:solidFill>
                <a:latin typeface="Comic Sans MS"/>
                <a:ea typeface="Calibri Light" panose="020F0302020204030204"/>
                <a:cs typeface="Calibri Light" panose="020F0302020204030204"/>
              </a:rPr>
              <a:t>marathon sheet</a:t>
            </a:r>
            <a:r>
              <a:rPr lang="en-GB" sz="1800">
                <a:solidFill>
                  <a:srgbClr val="000000"/>
                </a:solidFill>
                <a:latin typeface="Comic Sans MS"/>
                <a:ea typeface="Calibri Light" panose="020F0302020204030204"/>
                <a:cs typeface="Calibri Light" panose="020F0302020204030204"/>
              </a:rPr>
              <a:t> stuck into the back of the reading record. </a:t>
            </a:r>
            <a:endParaRPr lang="en-GB" sz="1800" dirty="0">
              <a:solidFill>
                <a:srgbClr val="000000"/>
              </a:solidFill>
              <a:latin typeface="Comic Sans MS"/>
              <a:ea typeface="Calibri Light" panose="020F0302020204030204"/>
              <a:cs typeface="Calibri Light" panose="020F0302020204030204"/>
            </a:endParaRPr>
          </a:p>
          <a:p>
            <a:pPr marL="0" indent="0" algn="ctr">
              <a:lnSpc>
                <a:spcPct val="170000"/>
              </a:lnSpc>
              <a:buNone/>
            </a:pPr>
            <a:r>
              <a:rPr lang="en-GB" sz="1800" dirty="0">
                <a:solidFill>
                  <a:srgbClr val="000000"/>
                </a:solidFill>
                <a:latin typeface="Comic Sans MS"/>
                <a:ea typeface="Calibri Light" panose="020F0302020204030204"/>
                <a:cs typeface="Calibri Light" panose="020F0302020204030204"/>
              </a:rPr>
              <a:t>Children start on a new lap each term colouring in each icon when complete. They must record all of the books they read for the marathon in their reading record. The completion of a lap a term will earn a </a:t>
            </a:r>
            <a:r>
              <a:rPr lang="en-GB" sz="1800" b="1" dirty="0">
                <a:solidFill>
                  <a:srgbClr val="000000"/>
                </a:solidFill>
                <a:latin typeface="Comic Sans MS"/>
                <a:ea typeface="Calibri Light" panose="020F0302020204030204"/>
                <a:cs typeface="Calibri Light" panose="020F0302020204030204"/>
              </a:rPr>
              <a:t>reward </a:t>
            </a:r>
            <a:r>
              <a:rPr lang="en-GB" sz="1800" dirty="0">
                <a:solidFill>
                  <a:srgbClr val="000000"/>
                </a:solidFill>
                <a:latin typeface="Comic Sans MS"/>
                <a:ea typeface="Calibri Light" panose="020F0302020204030204"/>
                <a:cs typeface="Calibri Light" panose="020F0302020204030204"/>
              </a:rPr>
              <a:t>in the end of term reading celebration assembly.</a:t>
            </a:r>
            <a:r>
              <a:rPr lang="en-GB" sz="1800" b="1" dirty="0">
                <a:solidFill>
                  <a:srgbClr val="000000"/>
                </a:solidFill>
                <a:latin typeface="Comic Sans MS"/>
                <a:ea typeface="Calibri Light" panose="020F0302020204030204"/>
                <a:cs typeface="Calibri Light" panose="020F0302020204030204"/>
              </a:rPr>
              <a:t> </a:t>
            </a:r>
            <a:endParaRPr lang="en-GB" sz="1800" dirty="0">
              <a:solidFill>
                <a:srgbClr val="000000"/>
              </a:solidFill>
              <a:latin typeface="Comic Sans MS"/>
              <a:ea typeface="Calibri Light" panose="020F0302020204030204"/>
              <a:cs typeface="Calibri Light" panose="020F0302020204030204"/>
            </a:endParaRPr>
          </a:p>
          <a:p>
            <a:pPr marL="0" indent="0" algn="ctr">
              <a:lnSpc>
                <a:spcPct val="170000"/>
              </a:lnSpc>
              <a:buNone/>
            </a:pPr>
            <a:r>
              <a:rPr lang="en-GB" sz="1800" dirty="0">
                <a:solidFill>
                  <a:srgbClr val="000000"/>
                </a:solidFill>
                <a:latin typeface="Comic Sans MS"/>
                <a:ea typeface="Calibri Light" panose="020F0302020204030204"/>
                <a:cs typeface="Calibri Light" panose="020F0302020204030204"/>
              </a:rPr>
              <a:t>If your child does not wish to complete the marathon but reads 50 times a term, </a:t>
            </a:r>
            <a:r>
              <a:rPr lang="en-GB" sz="1800">
                <a:solidFill>
                  <a:srgbClr val="000000"/>
                </a:solidFill>
                <a:latin typeface="Comic Sans MS"/>
                <a:ea typeface="Calibri Light" panose="020F0302020204030204"/>
                <a:cs typeface="Calibri Light" panose="020F0302020204030204"/>
              </a:rPr>
              <a:t>they will</a:t>
            </a:r>
            <a:r>
              <a:rPr lang="en-GB" sz="1800" dirty="0">
                <a:solidFill>
                  <a:srgbClr val="000000"/>
                </a:solidFill>
                <a:latin typeface="Comic Sans MS"/>
                <a:ea typeface="Calibri Light" panose="020F0302020204030204"/>
                <a:cs typeface="Calibri Light" panose="020F0302020204030204"/>
              </a:rPr>
              <a:t> earn a </a:t>
            </a:r>
            <a:r>
              <a:rPr lang="en-GB" sz="1800" b="1" dirty="0">
                <a:solidFill>
                  <a:srgbClr val="000000"/>
                </a:solidFill>
                <a:latin typeface="Comic Sans MS"/>
                <a:ea typeface="Calibri Light" panose="020F0302020204030204"/>
                <a:cs typeface="Calibri Light" panose="020F0302020204030204"/>
              </a:rPr>
              <a:t>certificate </a:t>
            </a:r>
            <a:r>
              <a:rPr lang="en-GB" sz="1800" dirty="0">
                <a:solidFill>
                  <a:srgbClr val="000000"/>
                </a:solidFill>
                <a:latin typeface="Comic Sans MS"/>
                <a:ea typeface="Calibri Light" panose="020F0302020204030204"/>
                <a:cs typeface="Calibri Light" panose="020F0302020204030204"/>
              </a:rPr>
              <a:t>in the end of term reading celebration assembly.</a:t>
            </a:r>
            <a:endParaRPr lang="en-GB" sz="1800">
              <a:ea typeface="Calibri Light" panose="020F0302020204030204"/>
              <a:cs typeface="Calibri Light" panose="020F0302020204030204"/>
            </a:endParaRPr>
          </a:p>
          <a:p>
            <a:pPr marL="0" indent="0" algn="ctr">
              <a:lnSpc>
                <a:spcPct val="150000"/>
              </a:lnSpc>
              <a:buNone/>
            </a:pPr>
            <a:endParaRPr lang="en-GB" sz="1800" dirty="0">
              <a:solidFill>
                <a:srgbClr val="000000"/>
              </a:solidFill>
              <a:latin typeface="Comic Sans MS"/>
              <a:ea typeface="+mn-lt"/>
              <a:cs typeface="+mn-lt"/>
            </a:endParaRPr>
          </a:p>
          <a:p>
            <a:pPr marL="0" indent="0" algn="ctr">
              <a:lnSpc>
                <a:spcPct val="150000"/>
              </a:lnSpc>
              <a:buNone/>
            </a:pPr>
            <a:r>
              <a:rPr lang="en-GB" sz="1800" dirty="0">
                <a:solidFill>
                  <a:srgbClr val="000000"/>
                </a:solidFill>
                <a:ea typeface="+mn-lt"/>
                <a:cs typeface="+mn-lt"/>
              </a:rPr>
              <a:t>                                                 </a:t>
            </a:r>
            <a:r>
              <a:rPr lang="en-GB" sz="1800" dirty="0">
                <a:solidFill>
                  <a:srgbClr val="000000"/>
                </a:solidFill>
                <a:latin typeface="Calibri Light"/>
                <a:ea typeface="+mn-lt"/>
                <a:cs typeface="+mn-lt"/>
              </a:rPr>
              <a:t>        </a:t>
            </a:r>
            <a:endParaRPr lang="en-GB" sz="1800">
              <a:solidFill>
                <a:srgbClr val="000000"/>
              </a:solidFill>
              <a:latin typeface="Comic Sans MS"/>
              <a:ea typeface="Calibri Light"/>
              <a:cs typeface="Calibri Light"/>
            </a:endParaRPr>
          </a:p>
          <a:p>
            <a:pPr algn="ctr">
              <a:lnSpc>
                <a:spcPct val="150000"/>
              </a:lnSpc>
              <a:buFont typeface="Arial" panose="05000000000000000000" pitchFamily="2" charset="2"/>
              <a:buChar char=" "/>
            </a:pPr>
            <a:endParaRPr lang="en-GB" sz="1800" b="1" dirty="0">
              <a:solidFill>
                <a:srgbClr val="424242"/>
              </a:solidFill>
              <a:latin typeface="Comic Sans MS" panose="030F0702030302020204" pitchFamily="66" charset="0"/>
              <a:ea typeface="+mn-lt"/>
              <a:cs typeface="+mn-lt"/>
            </a:endParaRPr>
          </a:p>
          <a:p>
            <a:pPr algn="ctr">
              <a:lnSpc>
                <a:spcPct val="150000"/>
              </a:lnSpc>
              <a:buFont typeface="Arial" panose="05000000000000000000" pitchFamily="2" charset="2"/>
              <a:buChar char=" "/>
            </a:pPr>
            <a:endParaRPr lang="en-GB" sz="1800" b="1" dirty="0">
              <a:solidFill>
                <a:srgbClr val="424242"/>
              </a:solidFill>
              <a:latin typeface="Comic Sans MS" panose="030F0702030302020204" pitchFamily="66" charset="0"/>
              <a:ea typeface="+mn-lt"/>
              <a:cs typeface="+mn-lt"/>
            </a:endParaRPr>
          </a:p>
          <a:p>
            <a:pPr marL="0" indent="0" algn="ctr">
              <a:lnSpc>
                <a:spcPct val="150000"/>
              </a:lnSpc>
              <a:buNone/>
            </a:pPr>
            <a:endParaRPr lang="en-GB" sz="1400" b="1" dirty="0">
              <a:solidFill>
                <a:srgbClr val="424242"/>
              </a:solidFill>
              <a:latin typeface="Comic Sans MS" panose="030F0702030302020204" pitchFamily="66" charset="0"/>
              <a:ea typeface="+mn-lt"/>
              <a:cs typeface="+mn-lt"/>
            </a:endParaRPr>
          </a:p>
        </p:txBody>
      </p:sp>
      <p:pic>
        <p:nvPicPr>
          <p:cNvPr id="7" name="Picture 6" descr="A board game with text and symbols&#10;&#10;AI-generated content may be incorrect.">
            <a:extLst>
              <a:ext uri="{FF2B5EF4-FFF2-40B4-BE49-F238E27FC236}">
                <a16:creationId xmlns:a16="http://schemas.microsoft.com/office/drawing/2014/main" id="{E3537132-7867-A3F1-1DD2-A5F76D2AD15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0275" y="2319774"/>
            <a:ext cx="2571553" cy="18147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487940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71E1A62-5EE8-694A-FF3A-725A6DA623F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38CEC5-A76E-46E8-6D04-5C7AA928BA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7056" y="205750"/>
            <a:ext cx="5154173" cy="2126414"/>
          </a:xfrm>
        </p:spPr>
        <p:txBody>
          <a:bodyPr>
            <a:normAutofit fontScale="90000"/>
          </a:bodyPr>
          <a:lstStyle/>
          <a:p>
            <a:pPr>
              <a:lnSpc>
                <a:spcPct val="150000"/>
              </a:lnSpc>
            </a:pPr>
            <a:r>
              <a:rPr lang="en-GB" sz="2400" b="1" u="sng" dirty="0">
                <a:solidFill>
                  <a:srgbClr val="262626"/>
                </a:solidFill>
                <a:latin typeface="Comic Sans MS"/>
                <a:ea typeface="Calibri Light"/>
                <a:cs typeface="Calibri Light"/>
              </a:rPr>
              <a:t>Maths Reward Challenge</a:t>
            </a:r>
            <a:br>
              <a:rPr lang="en-GB" sz="2400" b="1" u="sng" dirty="0">
                <a:solidFill>
                  <a:srgbClr val="262626"/>
                </a:solidFill>
                <a:latin typeface="Comic Sans MS"/>
                <a:ea typeface="Calibri Light"/>
                <a:cs typeface="Calibri Light"/>
              </a:rPr>
            </a:br>
            <a:br>
              <a:rPr lang="en-GB" sz="2400" b="1" u="sng" dirty="0">
                <a:solidFill>
                  <a:srgbClr val="262626"/>
                </a:solidFill>
                <a:latin typeface="Comic Sans MS"/>
                <a:ea typeface="Calibri Light"/>
                <a:cs typeface="Calibri Light"/>
              </a:rPr>
            </a:br>
            <a:r>
              <a:rPr lang="en-GB" sz="1800" dirty="0">
                <a:solidFill>
                  <a:srgbClr val="262626"/>
                </a:solidFill>
                <a:latin typeface="Comic Sans MS"/>
                <a:ea typeface="Calibri Light"/>
                <a:cs typeface="Calibri Light"/>
              </a:rPr>
              <a:t>Number bonds are vital to supporting children’s understanding and application of mathematical concepts.</a:t>
            </a:r>
            <a:br>
              <a:rPr lang="en-GB" sz="2400" b="1" u="sng" dirty="0">
                <a:latin typeface="Comic Sans MS"/>
                <a:ea typeface="Calibri Light"/>
                <a:cs typeface="Calibri Light"/>
              </a:rPr>
            </a:br>
            <a:endParaRPr lang="en-GB" sz="2400" b="1" u="sng" dirty="0">
              <a:solidFill>
                <a:srgbClr val="262626"/>
              </a:solidFill>
              <a:latin typeface="Comic Sans MS"/>
              <a:ea typeface="Calibri Light"/>
              <a:cs typeface="Calibri Light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39FF3D5-C102-6063-1B03-A86671E6184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61465" y="2539812"/>
            <a:ext cx="11541096" cy="4186304"/>
          </a:xfrm>
        </p:spPr>
        <p:txBody>
          <a:bodyPr vert="horz" lIns="91440" tIns="45720" rIns="91440" bIns="45720" rtlCol="0" anchor="t">
            <a:normAutofit/>
          </a:bodyPr>
          <a:lstStyle/>
          <a:p>
            <a:pPr algn="ctr">
              <a:lnSpc>
                <a:spcPts val="1920"/>
              </a:lnSpc>
            </a:pPr>
            <a:endParaRPr lang="en-GB" sz="1600" b="1" u="sng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sz="1700" b="1" dirty="0">
              <a:latin typeface="Comic Sans MS" panose="030F0702030302020204" pitchFamily="66" charset="0"/>
            </a:endParaRPr>
          </a:p>
        </p:txBody>
      </p:sp>
      <p:pic>
        <p:nvPicPr>
          <p:cNvPr id="8" name="Picture 7" descr="A close-up of a text&#10;&#10;AI-generated content may be incorrect.">
            <a:extLst>
              <a:ext uri="{FF2B5EF4-FFF2-40B4-BE49-F238E27FC236}">
                <a16:creationId xmlns:a16="http://schemas.microsoft.com/office/drawing/2014/main" id="{725F4E54-E822-7104-56F2-9BDC34DA5D8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5943" y="306809"/>
            <a:ext cx="4783271" cy="6235202"/>
          </a:xfrm>
          <a:prstGeom prst="rect">
            <a:avLst/>
          </a:prstGeom>
        </p:spPr>
      </p:pic>
      <p:pic>
        <p:nvPicPr>
          <p:cNvPr id="10" name="Picture 9" descr="A rainbow with a pot of gold&#10;&#10;AI-generated content may be incorrect.">
            <a:extLst>
              <a:ext uri="{FF2B5EF4-FFF2-40B4-BE49-F238E27FC236}">
                <a16:creationId xmlns:a16="http://schemas.microsoft.com/office/drawing/2014/main" id="{6CCE7F18-EF79-B887-C862-4954F00715DC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r="-344" b="6531"/>
          <a:stretch>
            <a:fillRect/>
          </a:stretch>
        </p:blipFill>
        <p:spPr>
          <a:xfrm>
            <a:off x="1516942" y="2240039"/>
            <a:ext cx="2685724" cy="38015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531256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2250832"/>
          </a:xfrm>
          <a:prstGeom prst="rect">
            <a:avLst/>
          </a:prstGeom>
        </p:spPr>
      </p:pic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E38F0190-8A75-7E9B-0A4F-5C368BCDB66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58295" y="2011680"/>
            <a:ext cx="10772086" cy="4445557"/>
          </a:xfrm>
        </p:spPr>
        <p:txBody>
          <a:bodyPr vert="horz" lIns="91440" tIns="45720" rIns="91440" bIns="45720" rtlCol="0" anchor="t">
            <a:normAutofit/>
          </a:bodyPr>
          <a:lstStyle/>
          <a:p>
            <a:pPr algn="ctr"/>
            <a:endParaRPr lang="en-US" dirty="0">
              <a:ea typeface="Calibri Light" panose="020F0302020204030204"/>
              <a:cs typeface="Calibri Light" panose="020F0302020204030204"/>
            </a:endParaRPr>
          </a:p>
          <a:p>
            <a:pPr marL="0" indent="0" algn="ctr">
              <a:buNone/>
            </a:pPr>
            <a:r>
              <a:rPr lang="en-US" u="sng" dirty="0">
                <a:latin typeface="Comic Sans MS"/>
                <a:ea typeface="Calibri Light" panose="020F0302020204030204"/>
                <a:cs typeface="Calibri Light" panose="020F0302020204030204"/>
              </a:rPr>
              <a:t>Key information for Ash Class </a:t>
            </a:r>
          </a:p>
          <a:p>
            <a:pPr marL="0" indent="0" algn="ctr">
              <a:buNone/>
            </a:pPr>
            <a:endParaRPr lang="en-US" u="sng" dirty="0">
              <a:solidFill>
                <a:srgbClr val="262626"/>
              </a:solidFill>
              <a:latin typeface="Comic Sans MS"/>
              <a:ea typeface="+mn-lt"/>
              <a:cs typeface="+mn-lt"/>
            </a:endParaRPr>
          </a:p>
          <a:p>
            <a:pPr marL="0" indent="0" algn="ctr">
              <a:buNone/>
            </a:pPr>
            <a:r>
              <a:rPr lang="en-US" sz="1800" dirty="0">
                <a:solidFill>
                  <a:srgbClr val="424242"/>
                </a:solidFill>
                <a:latin typeface="Comic Sans MS"/>
                <a:ea typeface="+mn-lt"/>
                <a:cs typeface="+mn-lt"/>
              </a:rPr>
              <a:t>Please make sure your child brings their </a:t>
            </a:r>
            <a:r>
              <a:rPr lang="en-US" sz="1800" b="1" dirty="0">
                <a:solidFill>
                  <a:srgbClr val="424242"/>
                </a:solidFill>
                <a:latin typeface="Comic Sans MS"/>
                <a:ea typeface="+mn-lt"/>
                <a:cs typeface="+mn-lt"/>
              </a:rPr>
              <a:t>library</a:t>
            </a:r>
            <a:r>
              <a:rPr lang="en-US" sz="1800" dirty="0">
                <a:solidFill>
                  <a:srgbClr val="424242"/>
                </a:solidFill>
                <a:latin typeface="Comic Sans MS"/>
                <a:ea typeface="+mn-lt"/>
                <a:cs typeface="+mn-lt"/>
              </a:rPr>
              <a:t> and</a:t>
            </a:r>
            <a:r>
              <a:rPr lang="en-US" sz="1800" b="1" dirty="0">
                <a:solidFill>
                  <a:srgbClr val="424242"/>
                </a:solidFill>
                <a:latin typeface="Comic Sans MS"/>
                <a:ea typeface="+mn-lt"/>
                <a:cs typeface="+mn-lt"/>
              </a:rPr>
              <a:t> phonics</a:t>
            </a:r>
            <a:r>
              <a:rPr lang="en-US" sz="1800" dirty="0">
                <a:solidFill>
                  <a:srgbClr val="424242"/>
                </a:solidFill>
                <a:latin typeface="Comic Sans MS"/>
                <a:ea typeface="+mn-lt"/>
                <a:cs typeface="+mn-lt"/>
              </a:rPr>
              <a:t> book every </a:t>
            </a:r>
            <a:r>
              <a:rPr lang="en-US" sz="1800" b="1" dirty="0">
                <a:solidFill>
                  <a:srgbClr val="424242"/>
                </a:solidFill>
                <a:latin typeface="Comic Sans MS"/>
                <a:ea typeface="+mn-lt"/>
                <a:cs typeface="+mn-lt"/>
              </a:rPr>
              <a:t>Wednesday</a:t>
            </a:r>
            <a:r>
              <a:rPr lang="en-US" sz="1800" dirty="0">
                <a:solidFill>
                  <a:srgbClr val="424242"/>
                </a:solidFill>
                <a:latin typeface="Comic Sans MS"/>
                <a:ea typeface="+mn-lt"/>
                <a:cs typeface="+mn-lt"/>
              </a:rPr>
              <a:t>.</a:t>
            </a:r>
            <a:endParaRPr lang="en-US" sz="1800" dirty="0">
              <a:latin typeface="Comic Sans MS"/>
              <a:ea typeface="Calibri Light"/>
              <a:cs typeface="Calibri Light"/>
            </a:endParaRPr>
          </a:p>
          <a:p>
            <a:pPr marL="0" indent="0" algn="ctr">
              <a:buNone/>
            </a:pPr>
            <a:endParaRPr lang="en-US" sz="1800" dirty="0">
              <a:solidFill>
                <a:srgbClr val="424242"/>
              </a:solidFill>
              <a:latin typeface="Comic Sans MS"/>
              <a:ea typeface="+mn-lt"/>
              <a:cs typeface="+mn-lt"/>
            </a:endParaRPr>
          </a:p>
          <a:p>
            <a:pPr marL="0" indent="0" algn="ctr">
              <a:buNone/>
            </a:pPr>
            <a:r>
              <a:rPr lang="en-US" sz="1800" dirty="0">
                <a:solidFill>
                  <a:srgbClr val="424242"/>
                </a:solidFill>
                <a:latin typeface="Comic Sans MS"/>
                <a:ea typeface="+mn-lt"/>
                <a:cs typeface="+mn-lt"/>
              </a:rPr>
              <a:t>We change </a:t>
            </a:r>
            <a:r>
              <a:rPr lang="en-US" sz="1800" b="1" dirty="0">
                <a:solidFill>
                  <a:srgbClr val="424242"/>
                </a:solidFill>
                <a:latin typeface="Comic Sans MS"/>
                <a:ea typeface="+mn-lt"/>
                <a:cs typeface="+mn-lt"/>
              </a:rPr>
              <a:t>banded reading</a:t>
            </a:r>
            <a:r>
              <a:rPr lang="en-US" sz="1800" dirty="0">
                <a:solidFill>
                  <a:srgbClr val="424242"/>
                </a:solidFill>
                <a:latin typeface="Comic Sans MS"/>
                <a:ea typeface="+mn-lt"/>
                <a:cs typeface="+mn-lt"/>
              </a:rPr>
              <a:t> books on </a:t>
            </a:r>
            <a:r>
              <a:rPr lang="en-US" sz="1800" b="1" dirty="0">
                <a:solidFill>
                  <a:srgbClr val="424242"/>
                </a:solidFill>
                <a:latin typeface="Comic Sans MS"/>
                <a:ea typeface="+mn-lt"/>
                <a:cs typeface="+mn-lt"/>
              </a:rPr>
              <a:t>different days</a:t>
            </a:r>
            <a:r>
              <a:rPr lang="en-US" sz="1800" dirty="0">
                <a:solidFill>
                  <a:srgbClr val="424242"/>
                </a:solidFill>
                <a:latin typeface="Comic Sans MS"/>
                <a:ea typeface="+mn-lt"/>
                <a:cs typeface="+mn-lt"/>
              </a:rPr>
              <a:t>, so please don’t forget to send them each day ready to be swapped.</a:t>
            </a:r>
            <a:endParaRPr lang="en-US" sz="1800" dirty="0">
              <a:solidFill>
                <a:srgbClr val="262626"/>
              </a:solidFill>
              <a:latin typeface="Comic Sans MS"/>
              <a:ea typeface="+mn-lt"/>
              <a:cs typeface="+mn-lt"/>
            </a:endParaRPr>
          </a:p>
          <a:p>
            <a:pPr marL="0" indent="0" algn="ctr">
              <a:lnSpc>
                <a:spcPct val="160000"/>
              </a:lnSpc>
              <a:buNone/>
            </a:pPr>
            <a:endParaRPr lang="en-GB" sz="1800" dirty="0">
              <a:solidFill>
                <a:srgbClr val="000000"/>
              </a:solidFill>
              <a:latin typeface="Comic Sans MS"/>
              <a:ea typeface="+mn-lt"/>
              <a:cs typeface="+mn-lt"/>
            </a:endParaRPr>
          </a:p>
          <a:p>
            <a:pPr marL="0" indent="0" algn="ctr">
              <a:lnSpc>
                <a:spcPct val="160000"/>
              </a:lnSpc>
              <a:buNone/>
            </a:pPr>
            <a:r>
              <a:rPr lang="en-US" sz="1800" dirty="0">
                <a:solidFill>
                  <a:srgbClr val="424242"/>
                </a:solidFill>
                <a:latin typeface="Comic Sans MS"/>
                <a:ea typeface="+mn-lt"/>
                <a:cs typeface="+mn-lt"/>
              </a:rPr>
              <a:t>Children should come to school in their PE kits on their PE days— Ash PE days are on </a:t>
            </a:r>
            <a:r>
              <a:rPr lang="en-US" sz="1800" b="1" dirty="0">
                <a:solidFill>
                  <a:srgbClr val="424242"/>
                </a:solidFill>
                <a:latin typeface="Comic Sans MS"/>
                <a:ea typeface="+mn-lt"/>
                <a:cs typeface="+mn-lt"/>
              </a:rPr>
              <a:t>Tuesday</a:t>
            </a:r>
            <a:r>
              <a:rPr lang="en-US" sz="1800" dirty="0">
                <a:solidFill>
                  <a:srgbClr val="424242"/>
                </a:solidFill>
                <a:latin typeface="Comic Sans MS"/>
                <a:ea typeface="+mn-lt"/>
                <a:cs typeface="+mn-lt"/>
              </a:rPr>
              <a:t> and </a:t>
            </a:r>
            <a:r>
              <a:rPr lang="en-US" sz="1800" b="1" dirty="0">
                <a:solidFill>
                  <a:srgbClr val="424242"/>
                </a:solidFill>
                <a:latin typeface="Comic Sans MS"/>
                <a:ea typeface="+mn-lt"/>
                <a:cs typeface="+mn-lt"/>
              </a:rPr>
              <a:t>Wednesday</a:t>
            </a:r>
            <a:r>
              <a:rPr lang="en-US" sz="1800" dirty="0">
                <a:solidFill>
                  <a:srgbClr val="424242"/>
                </a:solidFill>
                <a:latin typeface="Comic Sans MS"/>
                <a:ea typeface="+mn-lt"/>
                <a:cs typeface="+mn-lt"/>
              </a:rPr>
              <a:t>. </a:t>
            </a:r>
            <a:endParaRPr lang="en-US" sz="1800" dirty="0">
              <a:solidFill>
                <a:srgbClr val="424242"/>
              </a:solidFill>
              <a:latin typeface="Comic Sans MS"/>
              <a:ea typeface="Calibri Light" panose="020F0302020204030204"/>
              <a:cs typeface="Calibri Light" panose="020F0302020204030204"/>
            </a:endParaRPr>
          </a:p>
          <a:p>
            <a:pPr algn="ctr">
              <a:lnSpc>
                <a:spcPct val="200000"/>
              </a:lnSpc>
            </a:pPr>
            <a:endParaRPr lang="en-US" sz="1800" b="1" dirty="0">
              <a:latin typeface="Comic Sans MS"/>
              <a:ea typeface="Calibri Light"/>
              <a:cs typeface="Calibri Light"/>
            </a:endParaRPr>
          </a:p>
          <a:p>
            <a:pPr algn="ctr"/>
            <a:endParaRPr lang="en-US" sz="1800" dirty="0">
              <a:latin typeface="Comic Sans MS"/>
              <a:ea typeface="Calibri Light"/>
              <a:cs typeface="Calibri Light"/>
            </a:endParaRPr>
          </a:p>
          <a:p>
            <a:pPr algn="ctr"/>
            <a:endParaRPr lang="en-US" sz="1800" dirty="0">
              <a:latin typeface="Comic Sans MS"/>
              <a:ea typeface="Calibri Light"/>
              <a:cs typeface="Calibri Light"/>
            </a:endParaRPr>
          </a:p>
          <a:p>
            <a:pPr algn="ctr"/>
            <a:endParaRPr lang="en-US" dirty="0">
              <a:latin typeface="Comic Sans MS"/>
              <a:ea typeface="Calibri Light"/>
              <a:cs typeface="Calibri Light"/>
            </a:endParaRPr>
          </a:p>
        </p:txBody>
      </p:sp>
    </p:spTree>
    <p:extLst>
      <p:ext uri="{BB962C8B-B14F-4D97-AF65-F5344CB8AC3E}">
        <p14:creationId xmlns:p14="http://schemas.microsoft.com/office/powerpoint/2010/main" val="112430860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2250832"/>
          </a:xfrm>
          <a:prstGeom prst="rect">
            <a:avLst/>
          </a:prstGeom>
        </p:spPr>
      </p:pic>
      <p:sp>
        <p:nvSpPr>
          <p:cNvPr id="5" name="Content Placeholder 2"/>
          <p:cNvSpPr txBox="1">
            <a:spLocks/>
          </p:cNvSpPr>
          <p:nvPr/>
        </p:nvSpPr>
        <p:spPr>
          <a:xfrm>
            <a:off x="237392" y="2750365"/>
            <a:ext cx="11790485" cy="397575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91440" indent="-91440" algn="l" defTabSz="914400" rtl="0" eaLnBrk="1" latinLnBrk="0" hangingPunct="1">
              <a:lnSpc>
                <a:spcPct val="85000"/>
              </a:lnSpc>
              <a:spcBef>
                <a:spcPts val="1300"/>
              </a:spcBef>
              <a:buFont typeface="Arial" pitchFamily="34" charset="0"/>
              <a:buChar char=" "/>
              <a:defRPr sz="24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347472" indent="-342900" algn="l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Char char=" "/>
              <a:defRPr sz="24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548640" indent="-548640" algn="l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Char char=" "/>
              <a:defRPr sz="2000" i="1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822960" indent="-822960" algn="l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Char char=" "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097280" indent="-1097280" algn="l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Char char=" "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200000" indent="-228600" algn="l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Char char=" "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400000" indent="-228600" algn="l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Char char=" "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1600000" indent="-228600" algn="l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Char char=" "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1800000" indent="-228600" algn="l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Char char=" "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GB" sz="1800" dirty="0">
              <a:latin typeface="Comic Sans MS" panose="030F0702030302020204" pitchFamily="66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78975" y="2657264"/>
            <a:ext cx="8634047" cy="332398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3200" dirty="0">
                <a:latin typeface="Comic Sans MS"/>
              </a:rPr>
              <a:t>We look forward to your child joining us in Ash Class!</a:t>
            </a:r>
          </a:p>
          <a:p>
            <a:pPr algn="ctr"/>
            <a:endParaRPr lang="en-GB" sz="3200" dirty="0">
              <a:latin typeface="Comic Sans MS" panose="030F0702030302020204" pitchFamily="66" charset="0"/>
            </a:endParaRPr>
          </a:p>
          <a:p>
            <a:pPr algn="ctr"/>
            <a:r>
              <a:rPr lang="en-GB" sz="3200" dirty="0">
                <a:latin typeface="Comic Sans MS"/>
              </a:rPr>
              <a:t>If you have any questions, please don’t hesitate to ask any of the members of staff.</a:t>
            </a:r>
          </a:p>
          <a:p>
            <a:pPr algn="ctr"/>
            <a:endParaRPr lang="en-GB"/>
          </a:p>
        </p:txBody>
      </p:sp>
      <p:sp>
        <p:nvSpPr>
          <p:cNvPr id="9" name="Smiley Face 8"/>
          <p:cNvSpPr/>
          <p:nvPr/>
        </p:nvSpPr>
        <p:spPr>
          <a:xfrm>
            <a:off x="5601930" y="5828303"/>
            <a:ext cx="993530" cy="905608"/>
          </a:xfrm>
          <a:prstGeom prst="smileyFac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8793920"/>
      </p:ext>
    </p:extLst>
  </p:cSld>
  <p:clrMapOvr>
    <a:masterClrMapping/>
  </p:clrMapOvr>
</p:sld>
</file>

<file path=ppt/theme/theme1.xml><?xml version="1.0" encoding="utf-8"?>
<a:theme xmlns:a="http://schemas.openxmlformats.org/drawingml/2006/main" name="Metropolitan">
  <a:themeElements>
    <a:clrScheme name="Metropolitan">
      <a:dk1>
        <a:sysClr val="windowText" lastClr="000000"/>
      </a:dk1>
      <a:lt1>
        <a:sysClr val="window" lastClr="FFFFFF"/>
      </a:lt1>
      <a:dk2>
        <a:srgbClr val="162F33"/>
      </a:dk2>
      <a:lt2>
        <a:srgbClr val="EAF0E0"/>
      </a:lt2>
      <a:accent1>
        <a:srgbClr val="50B4C8"/>
      </a:accent1>
      <a:accent2>
        <a:srgbClr val="A8B97F"/>
      </a:accent2>
      <a:accent3>
        <a:srgbClr val="9B9256"/>
      </a:accent3>
      <a:accent4>
        <a:srgbClr val="657689"/>
      </a:accent4>
      <a:accent5>
        <a:srgbClr val="7A855D"/>
      </a:accent5>
      <a:accent6>
        <a:srgbClr val="84AC9D"/>
      </a:accent6>
      <a:hlink>
        <a:srgbClr val="2370CD"/>
      </a:hlink>
      <a:folHlink>
        <a:srgbClr val="877589"/>
      </a:folHlink>
    </a:clrScheme>
    <a:fontScheme name="Metropolitan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Metropolitan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00000"/>
                <a:lumMod val="110000"/>
              </a:schemeClr>
            </a:gs>
            <a:gs pos="50000">
              <a:schemeClr val="phClr">
                <a:tint val="75000"/>
                <a:satMod val="101000"/>
                <a:lumMod val="105000"/>
              </a:schemeClr>
            </a:gs>
            <a:gs pos="100000">
              <a:schemeClr val="phClr">
                <a:tint val="82000"/>
                <a:satMod val="104000"/>
                <a:lumMod val="105000"/>
              </a:schemeClr>
            </a:gs>
          </a:gsLst>
          <a:lin ang="27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0000"/>
                <a:lumMod val="100000"/>
              </a:schemeClr>
            </a:gs>
            <a:gs pos="100000">
              <a:schemeClr val="phClr">
                <a:shade val="80000"/>
                <a:satMod val="100000"/>
                <a:lumMod val="99000"/>
              </a:schemeClr>
            </a:gs>
          </a:gsLst>
          <a:lin ang="27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solidFill>
          <a:schemeClr val="phClr">
            <a:shade val="95000"/>
            <a:satMod val="170000"/>
          </a:schemeClr>
        </a:soli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etropolitan" id="{4C5440D6-04D2-4954-96CF-F251137069B2}" vid="{79CFCA13-9412-4290-BB4B-85112F88857B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2b1d4188-7f33-45cb-8128-d2be39aa6170" xsi:nil="true"/>
    <lcf76f155ced4ddcb4097134ff3c332f xmlns="125b305f-49bd-4066-9e3e-98cbc98a7930">
      <Terms xmlns="http://schemas.microsoft.com/office/infopath/2007/PartnerControls"/>
    </lcf76f155ced4ddcb4097134ff3c332f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3E8263807155D345B519FD1ABA832468" ma:contentTypeVersion="19" ma:contentTypeDescription="Create a new document." ma:contentTypeScope="" ma:versionID="a9f7006a5b4697ac917a9d32ed939e3a">
  <xsd:schema xmlns:xsd="http://www.w3.org/2001/XMLSchema" xmlns:xs="http://www.w3.org/2001/XMLSchema" xmlns:p="http://schemas.microsoft.com/office/2006/metadata/properties" xmlns:ns2="2b1d4188-7f33-45cb-8128-d2be39aa6170" xmlns:ns3="125b305f-49bd-4066-9e3e-98cbc98a7930" targetNamespace="http://schemas.microsoft.com/office/2006/metadata/properties" ma:root="true" ma:fieldsID="07afbc0a515ea9b6cd8baa6339219f80" ns2:_="" ns3:_="">
    <xsd:import namespace="2b1d4188-7f33-45cb-8128-d2be39aa6170"/>
    <xsd:import namespace="125b305f-49bd-4066-9e3e-98cbc98a7930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MediaServiceMetadata" minOccurs="0"/>
                <xsd:element ref="ns3:MediaServiceFastMetadata" minOccurs="0"/>
                <xsd:element ref="ns3:MediaServiceAutoKeyPoints" minOccurs="0"/>
                <xsd:element ref="ns3:MediaServiceKeyPoints" minOccurs="0"/>
                <xsd:element ref="ns3:MediaServiceDateTaken" minOccurs="0"/>
                <xsd:element ref="ns3:MediaServiceAutoTags" minOccurs="0"/>
                <xsd:element ref="ns3:MediaServiceGenerationTime" minOccurs="0"/>
                <xsd:element ref="ns3:MediaServiceEventHashCode" minOccurs="0"/>
                <xsd:element ref="ns3:MediaServiceOCR" minOccurs="0"/>
                <xsd:element ref="ns3:MediaServiceLocation" minOccurs="0"/>
                <xsd:element ref="ns3:MediaLengthInSeconds" minOccurs="0"/>
                <xsd:element ref="ns3:lcf76f155ced4ddcb4097134ff3c332f" minOccurs="0"/>
                <xsd:element ref="ns2:TaxCatchAll" minOccurs="0"/>
                <xsd:element ref="ns3:MediaServiceObjectDetectorVersions" minOccurs="0"/>
                <xsd:element ref="ns3:MediaServiceSearchProperties" minOccurs="0"/>
                <xsd:element ref="ns3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b1d4188-7f33-45cb-8128-d2be39aa6170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1a9f0880-c03c-4bec-908e-2fdebce1a53a}" ma:internalName="TaxCatchAll" ma:showField="CatchAllData" ma:web="2b1d4188-7f33-45cb-8128-d2be39aa6170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25b305f-49bd-4066-9e3e-98cbc98a793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5" nillable="true" ma:displayName="Tags" ma:internalName="MediaServiceAutoTags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0d6d3b8f-2346-4b02-90a7-a8bf17e30350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6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3057B79F-38A1-440A-A2F2-425B0A5BBD76}">
  <ds:schemaRefs>
    <ds:schemaRef ds:uri="2b1d4188-7f33-45cb-8128-d2be39aa6170"/>
    <ds:schemaRef ds:uri="http://schemas.microsoft.com/office/2006/metadata/properties"/>
    <ds:schemaRef ds:uri="http://purl.org/dc/terms/"/>
    <ds:schemaRef ds:uri="http://purl.org/dc/elements/1.1/"/>
    <ds:schemaRef ds:uri="http://www.w3.org/XML/1998/namespace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125b305f-49bd-4066-9e3e-98cbc98a7930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2AE43AA0-6760-491B-930B-EA9B31F0981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2b1d4188-7f33-45cb-8128-d2be39aa6170"/>
    <ds:schemaRef ds:uri="125b305f-49bd-4066-9e3e-98cbc98a793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56F22F59-7897-4523-9E98-F4B236FE7F33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TM03457491[[fn=Metropolitan]]</Template>
  <TotalTime>447</TotalTime>
  <Words>535</Words>
  <Application>Microsoft Office PowerPoint</Application>
  <PresentationFormat>Widescreen</PresentationFormat>
  <Paragraphs>90</Paragraphs>
  <Slides>9</Slides>
  <Notes>9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5" baseType="lpstr">
      <vt:lpstr>Arial</vt:lpstr>
      <vt:lpstr>Calibri</vt:lpstr>
      <vt:lpstr>Calibri Light</vt:lpstr>
      <vt:lpstr>Comic Sans MS</vt:lpstr>
      <vt:lpstr>Wingdings</vt:lpstr>
      <vt:lpstr>Metropolitan</vt:lpstr>
      <vt:lpstr>Welcome to Year 2  Ash Class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Maths Reward Challenge  Number bonds are vital to supporting children’s understanding and application of mathematical concepts. </vt:lpstr>
      <vt:lpstr>PowerPoint Presentation</vt:lpstr>
      <vt:lpstr>PowerPoint Presentation</vt:lpstr>
    </vt:vector>
  </TitlesOfParts>
  <Company>Hampshire County Council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to Year R</dc:title>
  <dc:creator>A Hughes</dc:creator>
  <cp:lastModifiedBy>Devon O'Neill</cp:lastModifiedBy>
  <cp:revision>545</cp:revision>
  <dcterms:created xsi:type="dcterms:W3CDTF">2019-06-05T07:41:03Z</dcterms:created>
  <dcterms:modified xsi:type="dcterms:W3CDTF">2026-07-02T07:45:07Z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0x0101003E8263807155D345B519FD1ABA832468</vt:lpwstr>
  </property>
  <property fmtid="{D5CDD505-2E9C-101B-9397-08002B2CF9AE}" pid="3" name="MediaServiceImageTags">
    <vt:lpwstr/>
  </property>
</Properties>
</file>