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14"/>
  </p:notesMasterIdLst>
  <p:sldIdLst>
    <p:sldId id="256" r:id="rId5"/>
    <p:sldId id="257" r:id="rId6"/>
    <p:sldId id="267" r:id="rId7"/>
    <p:sldId id="261" r:id="rId8"/>
    <p:sldId id="263" r:id="rId9"/>
    <p:sldId id="269" r:id="rId10"/>
    <p:sldId id="270" r:id="rId11"/>
    <p:sldId id="259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825E6F8-CF38-D80F-E587-EDFF70478E89}" v="104" dt="2026-06-30T16:23:22.4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59" d="100"/>
          <a:sy n="59" d="100"/>
        </p:scale>
        <p:origin x="92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6" d="100"/>
          <a:sy n="56" d="100"/>
        </p:scale>
        <p:origin x="28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.Davey" userId="584a202d-3729-48fe-bad0-7ad1ce62680a" providerId="ADAL" clId="{B609A2C5-D3D5-4702-AA38-BB8BA8B746D5}"/>
    <pc:docChg chg="modSld">
      <pc:chgData name="A.Davey" userId="584a202d-3729-48fe-bad0-7ad1ce62680a" providerId="ADAL" clId="{B609A2C5-D3D5-4702-AA38-BB8BA8B746D5}" dt="2026-06-25T14:06:55.614" v="15" actId="113"/>
      <pc:docMkLst>
        <pc:docMk/>
      </pc:docMkLst>
      <pc:sldChg chg="modSp mod">
        <pc:chgData name="A.Davey" userId="584a202d-3729-48fe-bad0-7ad1ce62680a" providerId="ADAL" clId="{B609A2C5-D3D5-4702-AA38-BB8BA8B746D5}" dt="2026-06-23T15:03:20.990" v="2" actId="13926"/>
        <pc:sldMkLst>
          <pc:docMk/>
          <pc:sldMk cId="4077056783" sldId="256"/>
        </pc:sldMkLst>
        <pc:spChg chg="mod">
          <ac:chgData name="A.Davey" userId="584a202d-3729-48fe-bad0-7ad1ce62680a" providerId="ADAL" clId="{B609A2C5-D3D5-4702-AA38-BB8BA8B746D5}" dt="2026-06-23T15:03:20.990" v="2" actId="13926"/>
          <ac:spMkLst>
            <pc:docMk/>
            <pc:sldMk cId="4077056783" sldId="256"/>
            <ac:spMk id="7" creationId="{81FE08AA-5D40-6214-7AC0-8606AB4AC464}"/>
          </ac:spMkLst>
        </pc:spChg>
      </pc:sldChg>
      <pc:sldChg chg="modSp mod">
        <pc:chgData name="A.Davey" userId="584a202d-3729-48fe-bad0-7ad1ce62680a" providerId="ADAL" clId="{B609A2C5-D3D5-4702-AA38-BB8BA8B746D5}" dt="2026-06-23T15:03:53.326" v="7" actId="20577"/>
        <pc:sldMkLst>
          <pc:docMk/>
          <pc:sldMk cId="185180042" sldId="257"/>
        </pc:sldMkLst>
        <pc:spChg chg="mod">
          <ac:chgData name="A.Davey" userId="584a202d-3729-48fe-bad0-7ad1ce62680a" providerId="ADAL" clId="{B609A2C5-D3D5-4702-AA38-BB8BA8B746D5}" dt="2026-06-23T15:03:53.326" v="7" actId="20577"/>
          <ac:spMkLst>
            <pc:docMk/>
            <pc:sldMk cId="185180042" sldId="257"/>
            <ac:spMk id="5" creationId="{00000000-0000-0000-0000-000000000000}"/>
          </ac:spMkLst>
        </pc:spChg>
      </pc:sldChg>
      <pc:sldChg chg="modSp mod">
        <pc:chgData name="A.Davey" userId="584a202d-3729-48fe-bad0-7ad1ce62680a" providerId="ADAL" clId="{B609A2C5-D3D5-4702-AA38-BB8BA8B746D5}" dt="2026-06-25T14:06:55.614" v="15" actId="113"/>
        <pc:sldMkLst>
          <pc:docMk/>
          <pc:sldMk cId="1124308609" sldId="259"/>
        </pc:sldMkLst>
        <pc:spChg chg="mod">
          <ac:chgData name="A.Davey" userId="584a202d-3729-48fe-bad0-7ad1ce62680a" providerId="ADAL" clId="{B609A2C5-D3D5-4702-AA38-BB8BA8B746D5}" dt="2026-06-25T14:06:55.614" v="15" actId="113"/>
          <ac:spMkLst>
            <pc:docMk/>
            <pc:sldMk cId="1124308609" sldId="259"/>
            <ac:spMk id="7" creationId="{E38F0190-8A75-7E9B-0A4F-5C368BCDB661}"/>
          </ac:spMkLst>
        </pc:spChg>
      </pc:sldChg>
    </pc:docChg>
  </pc:docChgLst>
  <pc:docChgLst>
    <pc:chgData name="K.Mote" userId="S::k.mote@hazelwood-inf.hants.sch.uk::60cea193-ac4b-4c29-844b-f0d5626c54a0" providerId="AD" clId="Web-{9825E6F8-CF38-D80F-E587-EDFF70478E89}"/>
    <pc:docChg chg="modSld">
      <pc:chgData name="K.Mote" userId="S::k.mote@hazelwood-inf.hants.sch.uk::60cea193-ac4b-4c29-844b-f0d5626c54a0" providerId="AD" clId="Web-{9825E6F8-CF38-D80F-E587-EDFF70478E89}" dt="2026-06-30T16:23:22.455" v="116" actId="20577"/>
      <pc:docMkLst>
        <pc:docMk/>
      </pc:docMkLst>
      <pc:sldChg chg="modSp">
        <pc:chgData name="K.Mote" userId="S::k.mote@hazelwood-inf.hants.sch.uk::60cea193-ac4b-4c29-844b-f0d5626c54a0" providerId="AD" clId="Web-{9825E6F8-CF38-D80F-E587-EDFF70478E89}" dt="2026-06-30T16:21:57.826" v="79" actId="20577"/>
        <pc:sldMkLst>
          <pc:docMk/>
          <pc:sldMk cId="185180042" sldId="257"/>
        </pc:sldMkLst>
        <pc:spChg chg="mod">
          <ac:chgData name="K.Mote" userId="S::k.mote@hazelwood-inf.hants.sch.uk::60cea193-ac4b-4c29-844b-f0d5626c54a0" providerId="AD" clId="Web-{9825E6F8-CF38-D80F-E587-EDFF70478E89}" dt="2026-06-30T16:21:57.826" v="79" actId="20577"/>
          <ac:spMkLst>
            <pc:docMk/>
            <pc:sldMk cId="185180042" sldId="257"/>
            <ac:spMk id="3" creationId="{00000000-0000-0000-0000-000000000000}"/>
          </ac:spMkLst>
        </pc:spChg>
      </pc:sldChg>
      <pc:sldChg chg="modSp">
        <pc:chgData name="K.Mote" userId="S::k.mote@hazelwood-inf.hants.sch.uk::60cea193-ac4b-4c29-844b-f0d5626c54a0" providerId="AD" clId="Web-{9825E6F8-CF38-D80F-E587-EDFF70478E89}" dt="2026-06-30T16:23:22.455" v="116" actId="20577"/>
        <pc:sldMkLst>
          <pc:docMk/>
          <pc:sldMk cId="1324879401" sldId="269"/>
        </pc:sldMkLst>
        <pc:spChg chg="mod">
          <ac:chgData name="K.Mote" userId="S::k.mote@hazelwood-inf.hants.sch.uk::60cea193-ac4b-4c29-844b-f0d5626c54a0" providerId="AD" clId="Web-{9825E6F8-CF38-D80F-E587-EDFF70478E89}" dt="2026-06-30T16:23:22.455" v="116" actId="20577"/>
          <ac:spMkLst>
            <pc:docMk/>
            <pc:sldMk cId="1324879401" sldId="269"/>
            <ac:spMk id="5" creationId="{13CA6D5B-CB58-74F0-1608-3AA8E35937BD}"/>
          </ac:spMkLst>
        </pc:spChg>
        <pc:picChg chg="mod">
          <ac:chgData name="K.Mote" userId="S::k.mote@hazelwood-inf.hants.sch.uk::60cea193-ac4b-4c29-844b-f0d5626c54a0" providerId="AD" clId="Web-{9825E6F8-CF38-D80F-E587-EDFF70478E89}" dt="2026-06-30T16:17:25.925" v="24" actId="1076"/>
          <ac:picMkLst>
            <pc:docMk/>
            <pc:sldMk cId="1324879401" sldId="269"/>
            <ac:picMk id="7" creationId="{E3537132-7867-A3F1-1DD2-A5F76D2AD15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542864-82A3-4CCD-890A-947233D0274F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BF326C-71AB-40FD-8093-D68704042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086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7921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645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7A98E5-0D65-40D1-4621-442F0E17C0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AC45D2-D95B-055A-12CD-80B5312B82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06FB5C-69FC-DEAC-1C48-4CE30C771C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6DAE43-82DB-E56A-53F1-037C12C7C42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4918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Open – Door Policy Adults in the classroom and around the school are always</a:t>
            </a:r>
            <a:r>
              <a:rPr lang="en-GB" baseline="0" dirty="0"/>
              <a:t> willing to help – The office staff are very warm and friendly so please do not hesitate to call the school or come in with any queries. After school club, early bird club etc.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4988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7085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9E7AAC-8606-7623-6E10-F03C33AE1F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168FE9-AAE4-338A-8253-7F7B4CF5A6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4609A6-074C-9F83-F239-1DD597FB25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250754-30F9-2959-3F07-DB3754ED722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2017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77F3B3-A440-3141-393F-A99C631F54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5A0094-CF0E-7EF6-EB3B-3168AEE1FA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C112224-97B2-983D-DA70-29C9AC0DE0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D99855-1CE7-B3E3-B3E4-E7088EEC4BC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7639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3425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534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9C82DDF6-CE5C-42A9-8E86-934E31D841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177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396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870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413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9091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16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192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700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9C82DDF6-CE5C-42A9-8E86-934E31D841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6796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4403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638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9C82DDF6-CE5C-42A9-8E86-934E31D841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1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76904" y="2859948"/>
            <a:ext cx="9144000" cy="1514908"/>
          </a:xfrm>
        </p:spPr>
        <p:txBody>
          <a:bodyPr/>
          <a:lstStyle/>
          <a:p>
            <a:r>
              <a:rPr lang="en-GB" sz="6000" b="1" u="sng" dirty="0">
                <a:latin typeface="Comic Sans MS"/>
                <a:ea typeface="Calibri Light"/>
                <a:cs typeface="Calibri Light"/>
              </a:rPr>
              <a:t>Welcome to Year 2 </a:t>
            </a:r>
            <a:br>
              <a:rPr lang="en-GB" sz="6000" b="1" u="sng" dirty="0">
                <a:latin typeface="Comic Sans MS"/>
                <a:ea typeface="Calibri Light"/>
                <a:cs typeface="Calibri Light"/>
              </a:rPr>
            </a:br>
            <a:r>
              <a:rPr lang="en-GB" sz="6000" b="1" u="sng" dirty="0">
                <a:latin typeface="Comic Sans MS"/>
                <a:ea typeface="Calibri Light"/>
                <a:cs typeface="Calibri Light"/>
              </a:rPr>
              <a:t>Oak Class</a:t>
            </a:r>
            <a:endParaRPr lang="en-US" sz="6000" dirty="0">
              <a:latin typeface="Comic Sans MS"/>
              <a:ea typeface="Calibri Light"/>
              <a:cs typeface="Calibri Ligh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266238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65"/>
          <a:stretch/>
        </p:blipFill>
        <p:spPr>
          <a:xfrm>
            <a:off x="271096" y="3364007"/>
            <a:ext cx="2171700" cy="202578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1FE08AA-5D40-6214-7AC0-8606AB4AC464}"/>
              </a:ext>
            </a:extLst>
          </p:cNvPr>
          <p:cNvSpPr txBox="1"/>
          <p:nvPr/>
        </p:nvSpPr>
        <p:spPr>
          <a:xfrm>
            <a:off x="2776904" y="4651129"/>
            <a:ext cx="8235107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000" dirty="0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Teachers: </a:t>
            </a:r>
            <a:r>
              <a:rPr lang="en-US" sz="3000" dirty="0" err="1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Mrs</a:t>
            </a:r>
            <a:r>
              <a:rPr lang="en-US" sz="3000" dirty="0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 Davey and </a:t>
            </a:r>
            <a:r>
              <a:rPr lang="en-US" sz="3000" dirty="0" err="1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Mrs</a:t>
            </a:r>
            <a:r>
              <a:rPr lang="en-US" sz="3000" dirty="0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 White</a:t>
            </a:r>
            <a:endParaRPr lang="en-US" dirty="0">
              <a:solidFill>
                <a:schemeClr val="bg1"/>
              </a:solidFill>
            </a:endParaRPr>
          </a:p>
          <a:p>
            <a:endParaRPr lang="en-US" sz="3000" dirty="0">
              <a:solidFill>
                <a:schemeClr val="bg1"/>
              </a:solidFill>
              <a:highlight>
                <a:srgbClr val="FFFF00"/>
              </a:highlight>
              <a:latin typeface="Comic Sans MS"/>
              <a:ea typeface="Calibri Light"/>
              <a:cs typeface="Calibri Light"/>
            </a:endParaRPr>
          </a:p>
          <a:p>
            <a:r>
              <a:rPr lang="en-US" sz="3000" dirty="0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Teaching Assistant:</a:t>
            </a:r>
            <a:r>
              <a:rPr lang="en-US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en-US" sz="3000" dirty="0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Miss Lloyd</a:t>
            </a:r>
          </a:p>
        </p:txBody>
      </p:sp>
    </p:spTree>
    <p:extLst>
      <p:ext uri="{BB962C8B-B14F-4D97-AF65-F5344CB8AC3E}">
        <p14:creationId xmlns:p14="http://schemas.microsoft.com/office/powerpoint/2010/main" val="40770567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0814" y="3927902"/>
            <a:ext cx="5333445" cy="269855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Morning Routine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Comic Sans MS"/>
              </a:rPr>
              <a:t>‘</a:t>
            </a:r>
            <a:r>
              <a:rPr lang="en-GB" sz="1800" dirty="0">
                <a:latin typeface="Comic Sans MS"/>
              </a:rPr>
              <a:t>Meet and Greet’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latin typeface="Comic Sans MS"/>
              </a:rPr>
              <a:t> Put coats, bookbags and water bottles away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latin typeface="Comic Sans MS"/>
              </a:rPr>
              <a:t> ‘Morning jobs’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latin typeface="Comic Sans MS"/>
              </a:rPr>
              <a:t> Carpet time with register and lunch choices </a:t>
            </a: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2662382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6043610" y="3885239"/>
            <a:ext cx="5333445" cy="24360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b="1" u="sng" dirty="0">
                <a:latin typeface="Comic Sans MS"/>
              </a:rPr>
              <a:t>Pick-up Routine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latin typeface="Comic Sans MS"/>
              </a:rPr>
              <a:t> Adult collecting at the end of the day to wait outside on the playground.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latin typeface="Comic Sans MS"/>
              </a:rPr>
              <a:t>Please line up on </a:t>
            </a:r>
            <a:r>
              <a:rPr lang="en-GB" sz="1800">
                <a:latin typeface="Comic Sans MS"/>
              </a:rPr>
              <a:t>the </a:t>
            </a:r>
            <a:r>
              <a:rPr lang="en-GB" sz="1800" b="1">
                <a:latin typeface="Comic Sans MS"/>
              </a:rPr>
              <a:t>fifth</a:t>
            </a:r>
            <a:r>
              <a:rPr lang="en-GB" sz="1800">
                <a:latin typeface="Comic Sans MS"/>
              </a:rPr>
              <a:t> </a:t>
            </a:r>
            <a:r>
              <a:rPr lang="en-GB" sz="1800" dirty="0">
                <a:latin typeface="Comic Sans MS"/>
              </a:rPr>
              <a:t>row in from the school gate. </a:t>
            </a: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latin typeface="Comic Sans MS" panose="030F0702030302020204" pitchFamily="66" charset="0"/>
              </a:rPr>
              <a:t> Class adults to see each child out one at a time to the person who is collecting each day.</a:t>
            </a:r>
          </a:p>
          <a:p>
            <a:pPr marL="0" indent="0">
              <a:buNone/>
            </a:pPr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6" name="Picture 5" descr="Sunrise Over Green Hills Free Stock Photo - Public Domain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14" y="2813942"/>
            <a:ext cx="1273053" cy="9542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73"/>
          <a:stretch/>
        </p:blipFill>
        <p:spPr>
          <a:xfrm>
            <a:off x="10291218" y="2811194"/>
            <a:ext cx="1607863" cy="121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80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B1805B-EA71-CAA4-5A97-00DFA4FEF2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ACFFCC-95F8-C51A-F22A-1DE68529DC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0814" y="3927902"/>
            <a:ext cx="5333445" cy="269855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GB" sz="1800" dirty="0">
                <a:latin typeface="Comic Sans MS"/>
              </a:rPr>
              <a:t> </a:t>
            </a:r>
            <a:endParaRPr lang="en-GB" sz="180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078AD7-C942-2E66-5898-47528E1AD02A}"/>
              </a:ext>
            </a:extLst>
          </p:cNvPr>
          <p:cNvSpPr txBox="1"/>
          <p:nvPr/>
        </p:nvSpPr>
        <p:spPr>
          <a:xfrm>
            <a:off x="2867525" y="260684"/>
            <a:ext cx="5053263" cy="60157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894EFEB-E107-71B9-62FE-4D9D1F57CEF1}"/>
              </a:ext>
            </a:extLst>
          </p:cNvPr>
          <p:cNvSpPr txBox="1"/>
          <p:nvPr/>
        </p:nvSpPr>
        <p:spPr>
          <a:xfrm>
            <a:off x="2867646" y="263100"/>
            <a:ext cx="6296525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200" dirty="0">
                <a:latin typeface="Comic Sans MS"/>
                <a:ea typeface="Calibri Light"/>
                <a:cs typeface="Calibri Light"/>
              </a:rPr>
              <a:t>Typical Structure of the Week in Oak</a:t>
            </a:r>
            <a:endParaRPr lang="en-US" sz="2200" dirty="0">
              <a:latin typeface="Comic Sans M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11AF2FA-DC1E-6D3A-695F-D56F93D6125A}"/>
              </a:ext>
            </a:extLst>
          </p:cNvPr>
          <p:cNvSpPr txBox="1"/>
          <p:nvPr/>
        </p:nvSpPr>
        <p:spPr>
          <a:xfrm>
            <a:off x="8462723" y="862262"/>
            <a:ext cx="3193439" cy="59093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u="sng" dirty="0">
                <a:latin typeface="Comic Sans MS"/>
                <a:ea typeface="Calibri Light"/>
                <a:cs typeface="Calibri Light"/>
              </a:rPr>
              <a:t>Subjects Covered in Year 2</a:t>
            </a:r>
          </a:p>
          <a:p>
            <a:endParaRPr lang="en-US" b="1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b="1" dirty="0">
                <a:latin typeface="Comic Sans MS"/>
                <a:ea typeface="Calibri Light"/>
                <a:cs typeface="Calibri Light"/>
              </a:rPr>
              <a:t>Literacy:</a:t>
            </a: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Writing and Reading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Mathematics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Science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Design and Technology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Art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Geography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History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PSHE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PE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Music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RE</a:t>
            </a:r>
          </a:p>
          <a:p>
            <a:endParaRPr lang="en-US" sz="14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b="1" dirty="0">
                <a:latin typeface="Comic Sans MS"/>
                <a:ea typeface="Calibri Light"/>
                <a:cs typeface="Calibri Light"/>
              </a:rPr>
              <a:t>We follow the National Curriculum for each of our subjects. </a:t>
            </a:r>
          </a:p>
          <a:p>
            <a:endParaRPr lang="en-US" sz="2200" dirty="0">
              <a:latin typeface="Comic Sans MS"/>
              <a:ea typeface="Calibri Light"/>
              <a:cs typeface="Calibri Light"/>
            </a:endParaRPr>
          </a:p>
          <a:p>
            <a:endParaRPr lang="en-US" sz="2200" dirty="0">
              <a:latin typeface="Comic Sans MS"/>
              <a:ea typeface="Calibri Light"/>
              <a:cs typeface="Calibri Ligh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0C39A89-4EAE-C0D3-5ED4-08CF480A44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805" y="1058423"/>
            <a:ext cx="8425026" cy="5529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94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1976"/>
            <a:ext cx="12191999" cy="2250832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836918" y="2604077"/>
            <a:ext cx="10780615" cy="48748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800" b="1" u="sng" dirty="0">
                <a:latin typeface="Comic Sans MS"/>
              </a:rPr>
              <a:t>‘Parents as Partners’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/>
              </a:rPr>
              <a:t> Open door policy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 panose="030F0702030302020204" pitchFamily="66" charset="0"/>
              </a:rPr>
              <a:t> Curriculum News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/>
              </a:rPr>
              <a:t>Curriculum workshops </a:t>
            </a:r>
            <a:endParaRPr lang="en-GB" sz="2000" b="1" dirty="0">
              <a:latin typeface="Comic Sans MS" panose="030F0702030302020204" pitchFamily="66" charset="0"/>
            </a:endParaRP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/>
              </a:rPr>
              <a:t>Social media posts about learning and events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 panose="030F0702030302020204" pitchFamily="66" charset="0"/>
              </a:rPr>
              <a:t> Parent’s Evenings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 panose="030F0702030302020204" pitchFamily="66" charset="0"/>
              </a:rPr>
              <a:t> School Newsletters</a:t>
            </a:r>
          </a:p>
          <a:p>
            <a:pPr marL="0" indent="0" algn="ctr">
              <a:buNone/>
            </a:pPr>
            <a:endParaRPr lang="en-GB" sz="2000" b="1" dirty="0">
              <a:latin typeface="Comic Sans MS" panose="030F0702030302020204" pitchFamily="66" charset="0"/>
            </a:endParaRPr>
          </a:p>
          <a:p>
            <a:pPr algn="ctr">
              <a:buFont typeface="Wingdings" panose="05000000000000000000" pitchFamily="2" charset="2"/>
              <a:buChar char="v"/>
            </a:pPr>
            <a:endParaRPr lang="en-GB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425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7224" y="2567354"/>
            <a:ext cx="11045337" cy="415876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ts val="1920"/>
              </a:lnSpc>
            </a:pPr>
            <a:endParaRPr lang="en-GB" sz="1600" b="1" u="sng" dirty="0">
              <a:latin typeface="Comic Sans MS" panose="030F0702030302020204" pitchFamily="66" charset="0"/>
            </a:endParaRPr>
          </a:p>
          <a:p>
            <a:pPr algn="ctr"/>
            <a:endParaRPr lang="en-GB" sz="1800" b="1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1700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807"/>
            <a:ext cx="12191999" cy="2250832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237392" y="2321169"/>
            <a:ext cx="11790485" cy="440494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u="sng" dirty="0">
                <a:latin typeface="Comic Sans MS"/>
              </a:rPr>
              <a:t>Reading Expectations</a:t>
            </a:r>
            <a:r>
              <a:rPr lang="en-GB" dirty="0">
                <a:latin typeface="Comic Sans MS"/>
              </a:rPr>
              <a:t> 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solidFill>
                <a:srgbClr val="262626"/>
              </a:solidFill>
              <a:latin typeface="Comic Sans MS"/>
              <a:ea typeface="+mn-lt"/>
              <a:cs typeface="+mn-l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r>
              <a:rPr lang="en-GB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Reading at home is a simple but powerful way to support your child in Key Stage 1. It builds confidence, strengthens skills learned in school, and helps develop a love of books and learning—all while enjoying special time together.</a:t>
            </a:r>
            <a:endParaRPr lang="en-GB" sz="1800" dirty="0">
              <a:solidFill>
                <a:srgbClr val="424242"/>
              </a:solidFill>
              <a:latin typeface="Comic Sans MS" panose="030F0702030302020204" pitchFamily="66" charset="0"/>
              <a:ea typeface="+mn-lt"/>
              <a:cs typeface="+mn-l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r>
              <a:rPr lang="en-GB" sz="1800" b="1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Please read with your child at least 5 times a week </a:t>
            </a:r>
            <a:endParaRPr lang="en-GB" sz="1400" b="1" dirty="0">
              <a:solidFill>
                <a:srgbClr val="424242"/>
              </a:solidFill>
              <a:latin typeface="Comic Sans MS"/>
              <a:ea typeface="+mn-lt"/>
              <a:cs typeface="+mn-l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r>
              <a:rPr lang="en-GB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Daily reading strengthens essential literacy skills like phonics, vocabulary, and comprehension. It supports overall academic progress and helps children become confident, independent learners.</a:t>
            </a: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endParaRPr lang="en-GB" sz="1400" b="1" dirty="0">
              <a:solidFill>
                <a:srgbClr val="424242"/>
              </a:solidFill>
              <a:latin typeface="Comic Sans MS" panose="030F0702030302020204" pitchFamily="66" charset="0"/>
              <a:ea typeface="+mn-lt"/>
              <a:cs typeface="+mn-l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endParaRPr lang="en-GB" sz="1400" b="1" dirty="0">
              <a:solidFill>
                <a:srgbClr val="424242"/>
              </a:solidFill>
              <a:latin typeface="Comic Sans MS" panose="030F0702030302020204" pitchFamily="66" charset="0"/>
              <a:ea typeface="+mn-lt"/>
              <a:cs typeface="+mn-lt"/>
            </a:endParaRPr>
          </a:p>
        </p:txBody>
      </p:sp>
      <p:sp>
        <p:nvSpPr>
          <p:cNvPr id="9" name="Smiley Face 8"/>
          <p:cNvSpPr/>
          <p:nvPr/>
        </p:nvSpPr>
        <p:spPr>
          <a:xfrm>
            <a:off x="2600856" y="4650860"/>
            <a:ext cx="448408" cy="430823"/>
          </a:xfrm>
          <a:prstGeom prst="smileyFac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21532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3D6951-6359-4061-0354-A6659D7EDD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D2124-C654-61A7-5A8A-5EE5EC9D54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FD54CC-C5EB-45DE-60B2-4C8484B34E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465" y="2539812"/>
            <a:ext cx="11541096" cy="41863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ts val="1920"/>
              </a:lnSpc>
            </a:pPr>
            <a:endParaRPr lang="en-GB" sz="1600" b="1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1700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9668D5-690E-558F-0E17-3A0E5113B1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807"/>
            <a:ext cx="12191999" cy="2250832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3CA6D5B-CB58-74F0-1608-3AA8E35937BD}"/>
              </a:ext>
            </a:extLst>
          </p:cNvPr>
          <p:cNvSpPr txBox="1">
            <a:spLocks/>
          </p:cNvSpPr>
          <p:nvPr/>
        </p:nvSpPr>
        <p:spPr>
          <a:xfrm>
            <a:off x="2806421" y="2538883"/>
            <a:ext cx="9206942" cy="440494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600" b="1" u="sng" dirty="0">
                <a:latin typeface="Comic Sans MS"/>
              </a:rPr>
              <a:t>Reading Reward Challenge: Year 2</a:t>
            </a:r>
            <a:endParaRPr lang="en-GB" sz="2600">
              <a:latin typeface="Comic Sans MS" panose="030F0702030302020204" pitchFamily="66" charset="0"/>
            </a:endParaRPr>
          </a:p>
          <a:p>
            <a:pPr marL="0" indent="0" algn="ctr">
              <a:lnSpc>
                <a:spcPct val="170000"/>
              </a:lnSpc>
              <a:buNone/>
            </a:pPr>
            <a:r>
              <a:rPr lang="en-GB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The children will have a </a:t>
            </a:r>
            <a:r>
              <a:rPr lang="en-GB" b="1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marathon sheet</a:t>
            </a:r>
            <a:r>
              <a:rPr lang="en-GB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 stuck into the back of the reading record. </a:t>
            </a:r>
          </a:p>
          <a:p>
            <a:pPr marL="0" indent="0" algn="ctr">
              <a:lnSpc>
                <a:spcPct val="170000"/>
              </a:lnSpc>
              <a:buNone/>
            </a:pPr>
            <a:r>
              <a:rPr lang="en-GB" dirty="0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Children start on a new lap each term colouring in each icon when complete. They must record all of the books they read for the marathon in their reading record. The completion of a lap a term will earn </a:t>
            </a:r>
            <a:r>
              <a:rPr lang="en-GB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a reward</a:t>
            </a:r>
            <a:r>
              <a:rPr lang="en-GB" dirty="0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 in the end of term reading celebration assembly.</a:t>
            </a:r>
            <a:r>
              <a:rPr lang="en-GB" b="1" dirty="0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 </a:t>
            </a:r>
            <a:endParaRPr lang="en-GB" dirty="0">
              <a:solidFill>
                <a:srgbClr val="000000"/>
              </a:solidFill>
              <a:latin typeface="Comic Sans MS"/>
              <a:ea typeface="+mn-lt"/>
              <a:cs typeface="+mn-lt"/>
            </a:endParaRPr>
          </a:p>
          <a:p>
            <a:pPr marL="0" indent="0" algn="ctr">
              <a:lnSpc>
                <a:spcPct val="170000"/>
              </a:lnSpc>
              <a:buNone/>
            </a:pPr>
            <a:r>
              <a:rPr lang="en-GB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If your child does not wish to complete the marathon but reads 50 times a term, they will earn a </a:t>
            </a:r>
            <a:r>
              <a:rPr lang="en-GB" dirty="0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certificate in the end of term reading celebration assembly.</a:t>
            </a:r>
            <a:endParaRPr lang="en-US" dirty="0">
              <a:solidFill>
                <a:srgbClr val="000000"/>
              </a:solidFill>
              <a:latin typeface="Comic Sans MS"/>
              <a:ea typeface="+mn-lt"/>
              <a:cs typeface="+mn-lt"/>
            </a:endParaRPr>
          </a:p>
          <a:p>
            <a:pPr marL="0" indent="0" algn="ctr">
              <a:lnSpc>
                <a:spcPct val="170000"/>
              </a:lnSpc>
              <a:buNone/>
            </a:pPr>
            <a:r>
              <a:rPr lang="en-GB" b="1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The expectation is for Year 2 children to read at home for a short period (5-10mins) 5 times a week</a:t>
            </a:r>
            <a:r>
              <a:rPr lang="en-GB" b="1" dirty="0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.</a:t>
            </a:r>
            <a:endParaRPr lang="en-GB" b="1" dirty="0"/>
          </a:p>
          <a:p>
            <a:pPr marL="0" indent="0" algn="ctr">
              <a:lnSpc>
                <a:spcPct val="150000"/>
              </a:lnSpc>
              <a:buNone/>
            </a:pPr>
            <a:endParaRPr lang="en-GB" sz="1400" dirty="0">
              <a:solidFill>
                <a:srgbClr val="000000"/>
              </a:solidFill>
              <a:latin typeface="Comic Sans MS"/>
              <a:ea typeface="+mn-lt"/>
              <a:cs typeface="+mn-lt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1400" dirty="0">
                <a:solidFill>
                  <a:srgbClr val="000000"/>
                </a:solidFill>
                <a:ea typeface="+mn-lt"/>
                <a:cs typeface="+mn-lt"/>
              </a:rPr>
              <a:t>                                                 </a:t>
            </a:r>
            <a:r>
              <a:rPr lang="en-GB" sz="1400" dirty="0">
                <a:solidFill>
                  <a:srgbClr val="000000"/>
                </a:solidFill>
                <a:latin typeface="Calibri Light"/>
                <a:ea typeface="+mn-lt"/>
                <a:cs typeface="+mn-lt"/>
              </a:rPr>
              <a:t>        </a:t>
            </a:r>
            <a:endParaRPr lang="en-GB" sz="1400" dirty="0">
              <a:solidFill>
                <a:srgbClr val="000000"/>
              </a:solidFill>
              <a:latin typeface="Comic Sans MS"/>
              <a:ea typeface="Calibri Light"/>
              <a:cs typeface="Calibri Light"/>
            </a:endParaRPr>
          </a:p>
          <a:p>
            <a:pPr marL="4445" lvl="1" indent="0" algn="ctr">
              <a:buNone/>
            </a:pPr>
            <a:endParaRPr lang="en-GB" sz="1800" dirty="0">
              <a:solidFill>
                <a:srgbClr val="424242"/>
              </a:solidFill>
              <a:latin typeface="Comic Sans MS" panose="030F0702030302020204" pitchFamily="66" charset="0"/>
              <a:ea typeface="+mn-lt"/>
              <a:cs typeface="+mn-l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endParaRPr lang="en-GB" sz="1800" b="1" dirty="0">
              <a:solidFill>
                <a:srgbClr val="424242"/>
              </a:solidFill>
              <a:latin typeface="Comic Sans MS" panose="030F0702030302020204" pitchFamily="66" charset="0"/>
              <a:ea typeface="+mn-lt"/>
              <a:cs typeface="+mn-l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endParaRPr lang="en-GB" sz="1400" b="1" dirty="0">
              <a:solidFill>
                <a:srgbClr val="424242"/>
              </a:solidFill>
              <a:latin typeface="Comic Sans MS" panose="030F0702030302020204" pitchFamily="66" charset="0"/>
              <a:ea typeface="+mn-lt"/>
              <a:cs typeface="+mn-lt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GB" sz="1400" b="1" dirty="0">
              <a:solidFill>
                <a:srgbClr val="424242"/>
              </a:solidFill>
              <a:latin typeface="Comic Sans MS" panose="030F0702030302020204" pitchFamily="66" charset="0"/>
              <a:ea typeface="+mn-lt"/>
              <a:cs typeface="+mn-lt"/>
            </a:endParaRPr>
          </a:p>
        </p:txBody>
      </p:sp>
      <p:pic>
        <p:nvPicPr>
          <p:cNvPr id="7" name="Picture 6" descr="A board game with text and symbols&#10;&#10;AI-generated content may be incorrect.">
            <a:extLst>
              <a:ext uri="{FF2B5EF4-FFF2-40B4-BE49-F238E27FC236}">
                <a16:creationId xmlns:a16="http://schemas.microsoft.com/office/drawing/2014/main" id="{E3537132-7867-A3F1-1DD2-A5F76D2AD1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657" y="2319775"/>
            <a:ext cx="2651382" cy="1872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8794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1E1A62-5EE8-694A-FF3A-725A6DA623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8CEC5-A76E-46E8-6D04-5C7AA928BA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056" y="205750"/>
            <a:ext cx="5154173" cy="2126414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GB" sz="2400" b="1" u="sng" dirty="0">
                <a:solidFill>
                  <a:srgbClr val="262626"/>
                </a:solidFill>
                <a:latin typeface="Comic Sans MS"/>
                <a:ea typeface="Calibri Light"/>
                <a:cs typeface="Calibri Light"/>
              </a:rPr>
              <a:t>Maths Reward Challenge</a:t>
            </a:r>
            <a:br>
              <a:rPr lang="en-GB" sz="2400" b="1" u="sng" dirty="0">
                <a:solidFill>
                  <a:srgbClr val="262626"/>
                </a:solidFill>
                <a:latin typeface="Comic Sans MS"/>
                <a:ea typeface="Calibri Light"/>
                <a:cs typeface="Calibri Light"/>
              </a:rPr>
            </a:br>
            <a:br>
              <a:rPr lang="en-GB" sz="2400" b="1" u="sng" dirty="0">
                <a:solidFill>
                  <a:srgbClr val="262626"/>
                </a:solidFill>
                <a:latin typeface="Comic Sans MS"/>
                <a:ea typeface="Calibri Light"/>
                <a:cs typeface="Calibri Light"/>
              </a:rPr>
            </a:br>
            <a:r>
              <a:rPr lang="en-GB" sz="1800" dirty="0">
                <a:solidFill>
                  <a:srgbClr val="262626"/>
                </a:solidFill>
                <a:latin typeface="Comic Sans MS"/>
                <a:ea typeface="Calibri Light"/>
                <a:cs typeface="Calibri Light"/>
              </a:rPr>
              <a:t>Number bonds are vital to supporting children’s understanding and application of mathematical concepts.</a:t>
            </a:r>
            <a:br>
              <a:rPr lang="en-GB" sz="2400" b="1" u="sng" dirty="0">
                <a:latin typeface="Comic Sans MS"/>
                <a:ea typeface="Calibri Light"/>
                <a:cs typeface="Calibri Light"/>
              </a:rPr>
            </a:br>
            <a:endParaRPr lang="en-GB" sz="2400" b="1" u="sng" dirty="0">
              <a:solidFill>
                <a:srgbClr val="262626"/>
              </a:solidFill>
              <a:latin typeface="Comic Sans MS"/>
              <a:ea typeface="Calibri Light"/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9FF3D5-C102-6063-1B03-A86671E618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465" y="2539812"/>
            <a:ext cx="11541096" cy="41863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ts val="1920"/>
              </a:lnSpc>
            </a:pPr>
            <a:endParaRPr lang="en-GB" sz="1600" b="1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1700" b="1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-up of a text&#10;&#10;AI-generated content may be incorrect.">
            <a:extLst>
              <a:ext uri="{FF2B5EF4-FFF2-40B4-BE49-F238E27FC236}">
                <a16:creationId xmlns:a16="http://schemas.microsoft.com/office/drawing/2014/main" id="{725F4E54-E822-7104-56F2-9BDC34DA5D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43" y="306809"/>
            <a:ext cx="4783271" cy="6235202"/>
          </a:xfrm>
          <a:prstGeom prst="rect">
            <a:avLst/>
          </a:prstGeom>
        </p:spPr>
      </p:pic>
      <p:pic>
        <p:nvPicPr>
          <p:cNvPr id="10" name="Picture 9" descr="A rainbow with a pot of gold&#10;&#10;AI-generated content may be incorrect.">
            <a:extLst>
              <a:ext uri="{FF2B5EF4-FFF2-40B4-BE49-F238E27FC236}">
                <a16:creationId xmlns:a16="http://schemas.microsoft.com/office/drawing/2014/main" id="{6CCE7F18-EF79-B887-C862-4954F00715D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-344" b="6531"/>
          <a:stretch>
            <a:fillRect/>
          </a:stretch>
        </p:blipFill>
        <p:spPr>
          <a:xfrm>
            <a:off x="1516942" y="2240039"/>
            <a:ext cx="2685724" cy="3801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3125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2250832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38F0190-8A75-7E9B-0A4F-5C368BCDB6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295" y="2011680"/>
            <a:ext cx="10772086" cy="4445557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endParaRPr lang="en-US" dirty="0">
              <a:ea typeface="Calibri Light" panose="020F0302020204030204"/>
              <a:cs typeface="Calibri Light" panose="020F0302020204030204"/>
            </a:endParaRPr>
          </a:p>
          <a:p>
            <a:pPr marL="0" indent="0" algn="ctr">
              <a:buNone/>
            </a:pPr>
            <a:r>
              <a:rPr lang="en-US" u="sng" dirty="0">
                <a:latin typeface="Comic Sans MS"/>
                <a:ea typeface="Calibri Light" panose="020F0302020204030204"/>
                <a:cs typeface="Calibri Light" panose="020F0302020204030204"/>
              </a:rPr>
              <a:t>Key information for Oak Class </a:t>
            </a:r>
          </a:p>
          <a:p>
            <a:pPr marL="0" indent="0" algn="ctr">
              <a:buNone/>
            </a:pPr>
            <a:endParaRPr lang="en-US" u="sng" dirty="0">
              <a:solidFill>
                <a:srgbClr val="262626"/>
              </a:solidFill>
              <a:highlight>
                <a:srgbClr val="FFFF00"/>
              </a:highlight>
              <a:latin typeface="Comic Sans MS"/>
              <a:ea typeface="+mn-lt"/>
              <a:cs typeface="+mn-lt"/>
            </a:endParaRPr>
          </a:p>
          <a:p>
            <a:pPr marL="0" indent="0" algn="ctr">
              <a:buNone/>
            </a:pP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Please make sure your child brings their </a:t>
            </a:r>
            <a:r>
              <a:rPr lang="en-US" sz="1800" b="1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library</a:t>
            </a: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 and</a:t>
            </a:r>
            <a:r>
              <a:rPr lang="en-US" sz="1800" b="1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 phonics</a:t>
            </a: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 book every </a:t>
            </a:r>
            <a:r>
              <a:rPr lang="en-US" sz="1800" b="1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Wednesday</a:t>
            </a: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.</a:t>
            </a:r>
            <a:endParaRPr lang="en-US" sz="1800" dirty="0">
              <a:latin typeface="Comic Sans MS"/>
              <a:ea typeface="Calibri Light"/>
              <a:cs typeface="Calibri Light"/>
            </a:endParaRPr>
          </a:p>
          <a:p>
            <a:pPr marL="0" indent="0" algn="ctr">
              <a:buNone/>
            </a:pPr>
            <a:endParaRPr lang="en-US" sz="1800" dirty="0">
              <a:solidFill>
                <a:srgbClr val="424242"/>
              </a:solidFill>
              <a:highlight>
                <a:srgbClr val="FFFF00"/>
              </a:highlight>
              <a:latin typeface="Comic Sans MS"/>
              <a:ea typeface="+mn-lt"/>
              <a:cs typeface="+mn-lt"/>
            </a:endParaRPr>
          </a:p>
          <a:p>
            <a:pPr marL="0" indent="0" algn="ctr">
              <a:buNone/>
            </a:pP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We change </a:t>
            </a:r>
            <a:r>
              <a:rPr lang="en-US" sz="1800" b="1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banded reading</a:t>
            </a: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 books on </a:t>
            </a:r>
            <a:r>
              <a:rPr lang="en-US" sz="1800" b="1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different days</a:t>
            </a: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, so please don’t forget to send them each day ready to be swapped.</a:t>
            </a:r>
            <a:endParaRPr lang="en-US" sz="1800" dirty="0">
              <a:solidFill>
                <a:srgbClr val="262626"/>
              </a:solidFill>
              <a:latin typeface="Comic Sans MS"/>
              <a:ea typeface="+mn-lt"/>
              <a:cs typeface="+mn-lt"/>
            </a:endParaRPr>
          </a:p>
          <a:p>
            <a:pPr marL="0" indent="0" algn="ctr">
              <a:lnSpc>
                <a:spcPct val="160000"/>
              </a:lnSpc>
              <a:buNone/>
            </a:pPr>
            <a:endParaRPr lang="en-GB" sz="1800" dirty="0">
              <a:solidFill>
                <a:srgbClr val="000000"/>
              </a:solidFill>
              <a:latin typeface="Comic Sans MS"/>
              <a:ea typeface="+mn-lt"/>
              <a:cs typeface="+mn-lt"/>
            </a:endParaRPr>
          </a:p>
          <a:p>
            <a:pPr marL="0" indent="0" algn="ctr">
              <a:lnSpc>
                <a:spcPct val="160000"/>
              </a:lnSpc>
              <a:buNone/>
            </a:pP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Children should come to school in their PE kits on their PE days— Oak PE days are on </a:t>
            </a:r>
            <a:r>
              <a:rPr lang="en-US" sz="1800" b="1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Tuesday</a:t>
            </a: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 and</a:t>
            </a:r>
            <a:endParaRPr lang="en-US" sz="1800" b="1" dirty="0">
              <a:latin typeface="Comic Sans MS"/>
              <a:ea typeface="Calibri Light"/>
              <a:cs typeface="Calibri Light"/>
            </a:endParaRPr>
          </a:p>
          <a:p>
            <a:pPr algn="ctr"/>
            <a:r>
              <a:rPr lang="en-US" sz="1800" b="1" dirty="0">
                <a:latin typeface="Comic Sans MS"/>
                <a:ea typeface="Calibri Light"/>
                <a:cs typeface="Calibri Light"/>
              </a:rPr>
              <a:t>Wednesday</a:t>
            </a:r>
          </a:p>
          <a:p>
            <a:pPr algn="ctr"/>
            <a:endParaRPr lang="en-US" sz="1800" dirty="0">
              <a:latin typeface="Comic Sans MS"/>
              <a:ea typeface="Calibri Light"/>
              <a:cs typeface="Calibri Light"/>
            </a:endParaRPr>
          </a:p>
          <a:p>
            <a:pPr algn="ctr"/>
            <a:endParaRPr lang="en-US" dirty="0">
              <a:latin typeface="Comic Sans MS"/>
              <a:ea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1243086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2250832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237392" y="2750365"/>
            <a:ext cx="11790485" cy="39757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78975" y="2657264"/>
            <a:ext cx="8634047" cy="33239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200" dirty="0">
                <a:latin typeface="Comic Sans MS"/>
              </a:rPr>
              <a:t>We look forward to your child joining us in Oak Class!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/>
              </a:rPr>
              <a:t>If you have any questions, please don’t hesitate to ask any of the members of staff.</a:t>
            </a:r>
          </a:p>
          <a:p>
            <a:pPr algn="ctr"/>
            <a:endParaRPr lang="en-GB" dirty="0"/>
          </a:p>
        </p:txBody>
      </p:sp>
      <p:sp>
        <p:nvSpPr>
          <p:cNvPr id="9" name="Smiley Face 8"/>
          <p:cNvSpPr/>
          <p:nvPr/>
        </p:nvSpPr>
        <p:spPr>
          <a:xfrm>
            <a:off x="5601930" y="5828303"/>
            <a:ext cx="993530" cy="905608"/>
          </a:xfrm>
          <a:prstGeom prst="smileyFac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793920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b1d4188-7f33-45cb-8128-d2be39aa6170" xsi:nil="true"/>
    <lcf76f155ced4ddcb4097134ff3c332f xmlns="125b305f-49bd-4066-9e3e-98cbc98a7930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E8263807155D345B519FD1ABA832468" ma:contentTypeVersion="19" ma:contentTypeDescription="Create a new document." ma:contentTypeScope="" ma:versionID="a9f7006a5b4697ac917a9d32ed939e3a">
  <xsd:schema xmlns:xsd="http://www.w3.org/2001/XMLSchema" xmlns:xs="http://www.w3.org/2001/XMLSchema" xmlns:p="http://schemas.microsoft.com/office/2006/metadata/properties" xmlns:ns2="2b1d4188-7f33-45cb-8128-d2be39aa6170" xmlns:ns3="125b305f-49bd-4066-9e3e-98cbc98a7930" targetNamespace="http://schemas.microsoft.com/office/2006/metadata/properties" ma:root="true" ma:fieldsID="07afbc0a515ea9b6cd8baa6339219f80" ns2:_="" ns3:_="">
    <xsd:import namespace="2b1d4188-7f33-45cb-8128-d2be39aa6170"/>
    <xsd:import namespace="125b305f-49bd-4066-9e3e-98cbc98a79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1d4188-7f33-45cb-8128-d2be39aa617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1a9f0880-c03c-4bec-908e-2fdebce1a53a}" ma:internalName="TaxCatchAll" ma:showField="CatchAllData" ma:web="2b1d4188-7f33-45cb-8128-d2be39aa617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5b305f-49bd-4066-9e3e-98cbc98a79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d6d3b8f-2346-4b02-90a7-a8bf17e303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057B79F-38A1-440A-A2F2-425B0A5BBD76}">
  <ds:schemaRefs>
    <ds:schemaRef ds:uri="125b305f-49bd-4066-9e3e-98cbc98a7930"/>
    <ds:schemaRef ds:uri="http://purl.org/dc/terms/"/>
    <ds:schemaRef ds:uri="http://www.w3.org/XML/1998/namespace"/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dcmitype/"/>
    <ds:schemaRef ds:uri="http://schemas.openxmlformats.org/package/2006/metadata/core-properties"/>
    <ds:schemaRef ds:uri="2b1d4188-7f33-45cb-8128-d2be39aa6170"/>
  </ds:schemaRefs>
</ds:datastoreItem>
</file>

<file path=customXml/itemProps2.xml><?xml version="1.0" encoding="utf-8"?>
<ds:datastoreItem xmlns:ds="http://schemas.openxmlformats.org/officeDocument/2006/customXml" ds:itemID="{56F22F59-7897-4523-9E98-F4B236FE7F3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AE43AA0-6760-491B-930B-EA9B31F098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b1d4188-7f33-45cb-8128-d2be39aa6170"/>
    <ds:schemaRef ds:uri="125b305f-49bd-4066-9e3e-98cbc98a79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451</TotalTime>
  <Words>538</Words>
  <Application>Microsoft Office PowerPoint</Application>
  <PresentationFormat>Widescreen</PresentationFormat>
  <Paragraphs>90</Paragraphs>
  <Slides>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Metropolitan</vt:lpstr>
      <vt:lpstr>Welcome to Year 2  Oak Class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Maths Reward Challenge  Number bonds are vital to supporting children’s understanding and application of mathematical concepts. </vt:lpstr>
      <vt:lpstr>PowerPoint Presentation</vt:lpstr>
      <vt:lpstr>PowerPoint Presentation</vt:lpstr>
    </vt:vector>
  </TitlesOfParts>
  <Company>Hampshire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R</dc:title>
  <dc:creator>A Hughes</dc:creator>
  <cp:lastModifiedBy>A.Davey</cp:lastModifiedBy>
  <cp:revision>580</cp:revision>
  <dcterms:created xsi:type="dcterms:W3CDTF">2019-06-05T07:41:03Z</dcterms:created>
  <dcterms:modified xsi:type="dcterms:W3CDTF">2026-06-30T16:23:32Z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0x0101003E8263807155D345B519FD1ABA832468</vt:lpwstr>
  </property>
  <property fmtid="{D5CDD505-2E9C-101B-9397-08002B2CF9AE}" pid="3" name="MediaServiceImageTags">
    <vt:lpwstr/>
  </property>
</Properties>
</file>