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4"/>
  </p:notesMasterIdLst>
  <p:sldIdLst>
    <p:sldId id="256" r:id="rId5"/>
    <p:sldId id="257" r:id="rId6"/>
    <p:sldId id="267" r:id="rId7"/>
    <p:sldId id="261" r:id="rId8"/>
    <p:sldId id="263" r:id="rId9"/>
    <p:sldId id="268" r:id="rId10"/>
    <p:sldId id="270" r:id="rId11"/>
    <p:sldId id="259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59" d="100"/>
          <a:sy n="59" d="100"/>
        </p:scale>
        <p:origin x="9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lie West" userId="08a49fd2-03e3-46f7-8c96-08a915f929f4" providerId="ADAL" clId="{5C6C8658-5269-4B6C-812C-ABADF191D303}"/>
    <pc:docChg chg="custSel modSld">
      <pc:chgData name="Ellie West" userId="08a49fd2-03e3-46f7-8c96-08a915f929f4" providerId="ADAL" clId="{5C6C8658-5269-4B6C-812C-ABADF191D303}" dt="2026-06-22T20:56:12.858" v="104" actId="13926"/>
      <pc:docMkLst>
        <pc:docMk/>
      </pc:docMkLst>
      <pc:sldChg chg="modSp mod">
        <pc:chgData name="Ellie West" userId="08a49fd2-03e3-46f7-8c96-08a915f929f4" providerId="ADAL" clId="{5C6C8658-5269-4B6C-812C-ABADF191D303}" dt="2026-06-22T20:45:44.895" v="10" actId="20577"/>
        <pc:sldMkLst>
          <pc:docMk/>
          <pc:sldMk cId="185180042" sldId="257"/>
        </pc:sldMkLst>
        <pc:spChg chg="mod">
          <ac:chgData name="Ellie West" userId="08a49fd2-03e3-46f7-8c96-08a915f929f4" providerId="ADAL" clId="{5C6C8658-5269-4B6C-812C-ABADF191D303}" dt="2026-06-22T20:45:44.895" v="10" actId="20577"/>
          <ac:spMkLst>
            <pc:docMk/>
            <pc:sldMk cId="185180042" sldId="257"/>
            <ac:spMk id="5" creationId="{00000000-0000-0000-0000-000000000000}"/>
          </ac:spMkLst>
        </pc:spChg>
      </pc:sldChg>
      <pc:sldChg chg="modSp mod">
        <pc:chgData name="Ellie West" userId="08a49fd2-03e3-46f7-8c96-08a915f929f4" providerId="ADAL" clId="{5C6C8658-5269-4B6C-812C-ABADF191D303}" dt="2026-06-22T20:55:58.509" v="97" actId="13926"/>
        <pc:sldMkLst>
          <pc:docMk/>
          <pc:sldMk cId="1124308609" sldId="259"/>
        </pc:sldMkLst>
        <pc:spChg chg="mod">
          <ac:chgData name="Ellie West" userId="08a49fd2-03e3-46f7-8c96-08a915f929f4" providerId="ADAL" clId="{5C6C8658-5269-4B6C-812C-ABADF191D303}" dt="2026-06-22T20:55:58.509" v="97" actId="13926"/>
          <ac:spMkLst>
            <pc:docMk/>
            <pc:sldMk cId="1124308609" sldId="259"/>
            <ac:spMk id="7" creationId="{E38F0190-8A75-7E9B-0A4F-5C368BCDB661}"/>
          </ac:spMkLst>
        </pc:spChg>
      </pc:sldChg>
      <pc:sldChg chg="modSp mod">
        <pc:chgData name="Ellie West" userId="08a49fd2-03e3-46f7-8c96-08a915f929f4" providerId="ADAL" clId="{5C6C8658-5269-4B6C-812C-ABADF191D303}" dt="2026-06-22T20:49:07.610" v="21" actId="313"/>
        <pc:sldMkLst>
          <pc:docMk/>
          <pc:sldMk cId="1516425888" sldId="261"/>
        </pc:sldMkLst>
        <pc:spChg chg="mod">
          <ac:chgData name="Ellie West" userId="08a49fd2-03e3-46f7-8c96-08a915f929f4" providerId="ADAL" clId="{5C6C8658-5269-4B6C-812C-ABADF191D303}" dt="2026-06-22T20:49:07.610" v="21" actId="313"/>
          <ac:spMkLst>
            <pc:docMk/>
            <pc:sldMk cId="1516425888" sldId="261"/>
            <ac:spMk id="5" creationId="{00000000-0000-0000-0000-000000000000}"/>
          </ac:spMkLst>
        </pc:spChg>
      </pc:sldChg>
      <pc:sldChg chg="modSp mod">
        <pc:chgData name="Ellie West" userId="08a49fd2-03e3-46f7-8c96-08a915f929f4" providerId="ADAL" clId="{5C6C8658-5269-4B6C-812C-ABADF191D303}" dt="2026-06-22T20:56:12.858" v="104" actId="13926"/>
        <pc:sldMkLst>
          <pc:docMk/>
          <pc:sldMk cId="3378793920" sldId="266"/>
        </pc:sldMkLst>
        <pc:spChg chg="mod">
          <ac:chgData name="Ellie West" userId="08a49fd2-03e3-46f7-8c96-08a915f929f4" providerId="ADAL" clId="{5C6C8658-5269-4B6C-812C-ABADF191D303}" dt="2026-06-22T20:56:12.858" v="104" actId="13926"/>
          <ac:spMkLst>
            <pc:docMk/>
            <pc:sldMk cId="3378793920" sldId="266"/>
            <ac:spMk id="8" creationId="{00000000-0000-0000-0000-000000000000}"/>
          </ac:spMkLst>
        </pc:spChg>
      </pc:sldChg>
      <pc:sldChg chg="modSp mod">
        <pc:chgData name="Ellie West" userId="08a49fd2-03e3-46f7-8c96-08a915f929f4" providerId="ADAL" clId="{5C6C8658-5269-4B6C-812C-ABADF191D303}" dt="2026-06-22T20:46:14.929" v="16" actId="13926"/>
        <pc:sldMkLst>
          <pc:docMk/>
          <pc:sldMk cId="1286294876" sldId="267"/>
        </pc:sldMkLst>
        <pc:spChg chg="mod">
          <ac:chgData name="Ellie West" userId="08a49fd2-03e3-46f7-8c96-08a915f929f4" providerId="ADAL" clId="{5C6C8658-5269-4B6C-812C-ABADF191D303}" dt="2026-06-22T20:46:14.929" v="16" actId="13926"/>
          <ac:spMkLst>
            <pc:docMk/>
            <pc:sldMk cId="1286294876" sldId="267"/>
            <ac:spMk id="10" creationId="{A894EFEB-E107-71B9-62FE-4D9D1F57CEF1}"/>
          </ac:spMkLst>
        </pc:spChg>
      </pc:sldChg>
      <pc:sldChg chg="modSp mod">
        <pc:chgData name="Ellie West" userId="08a49fd2-03e3-46f7-8c96-08a915f929f4" providerId="ADAL" clId="{5C6C8658-5269-4B6C-812C-ABADF191D303}" dt="2026-06-22T20:51:34.915" v="33" actId="20577"/>
        <pc:sldMkLst>
          <pc:docMk/>
          <pc:sldMk cId="3420633866" sldId="268"/>
        </pc:sldMkLst>
        <pc:spChg chg="mod">
          <ac:chgData name="Ellie West" userId="08a49fd2-03e3-46f7-8c96-08a915f929f4" providerId="ADAL" clId="{5C6C8658-5269-4B6C-812C-ABADF191D303}" dt="2026-06-22T20:51:34.915" v="33" actId="20577"/>
          <ac:spMkLst>
            <pc:docMk/>
            <pc:sldMk cId="3420633866" sldId="268"/>
            <ac:spMk id="5" creationId="{695C3167-8583-F8CA-9B4D-1F866F14777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42864-82A3-4CCD-890A-947233D0274F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BF326C-71AB-40FD-8093-D68704042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86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792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64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A98E5-0D65-40D1-4621-442F0E17C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AC45D2-D95B-055A-12CD-80B5312B82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06FB5C-69FC-DEAC-1C48-4CE30C771C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6DAE43-82DB-E56A-53F1-037C12C7C4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491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Open – Door Policy Adults in the classroom and around the school are always</a:t>
            </a:r>
            <a:r>
              <a:rPr lang="en-GB" baseline="0" dirty="0"/>
              <a:t> willing to help – The office staff are very warm and friendly so please do not hesitate to call the school or come in with any queries. After school club, early bird club etc.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498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708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11FC4E-AD85-9071-73E4-2C53554EBD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9C494E-383D-82B3-08A5-9961F8396A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784F9F-697D-6F55-8967-17D5D80631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CF135C-1D85-1C05-23B1-ACE8E8D2FDA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3998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77F3B3-A440-3141-393F-A99C631F54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5A0094-CF0E-7EF6-EB3B-3168AEE1FA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112224-97B2-983D-DA70-29C9AC0DE0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D99855-1CE7-B3E3-B3E4-E7088EEC4B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7639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3425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534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177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396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70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413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091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16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19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700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679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440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638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1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21429" y="2663030"/>
            <a:ext cx="9276109" cy="1514908"/>
          </a:xfrm>
        </p:spPr>
        <p:txBody>
          <a:bodyPr/>
          <a:lstStyle/>
          <a:p>
            <a:r>
              <a:rPr lang="en-GB" sz="5400" b="1" u="sng" dirty="0">
                <a:latin typeface="Comic Sans MS"/>
                <a:ea typeface="Calibri Light"/>
                <a:cs typeface="Calibri Light"/>
              </a:rPr>
              <a:t>Welcome to Beech Year 1</a:t>
            </a:r>
            <a:endParaRPr lang="en-US" sz="5400" dirty="0">
              <a:latin typeface="Comic Sans MS"/>
              <a:ea typeface="Calibri Light"/>
              <a:cs typeface="Calibri Ligh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6623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5"/>
          <a:stretch/>
        </p:blipFill>
        <p:spPr>
          <a:xfrm>
            <a:off x="271096" y="3364007"/>
            <a:ext cx="2171700" cy="20257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1FE08AA-5D40-6214-7AC0-8606AB4AC464}"/>
              </a:ext>
            </a:extLst>
          </p:cNvPr>
          <p:cNvSpPr txBox="1"/>
          <p:nvPr/>
        </p:nvSpPr>
        <p:spPr>
          <a:xfrm>
            <a:off x="2856896" y="4374856"/>
            <a:ext cx="8235107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Teachers: </a:t>
            </a:r>
            <a:r>
              <a:rPr lang="en-US" sz="3000" dirty="0" err="1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Mrs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 West and Miss Howells </a:t>
            </a:r>
            <a:endParaRPr lang="en-US" dirty="0">
              <a:solidFill>
                <a:schemeClr val="bg1"/>
              </a:solidFill>
            </a:endParaRPr>
          </a:p>
          <a:p>
            <a:endParaRPr lang="en-US" sz="3000" dirty="0">
              <a:solidFill>
                <a:schemeClr val="bg1"/>
              </a:solidFill>
              <a:latin typeface="Comic Sans MS"/>
              <a:ea typeface="Calibri Light"/>
              <a:cs typeface="Calibri Light"/>
            </a:endParaRPr>
          </a:p>
          <a:p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Teaching Assistant:</a:t>
            </a:r>
            <a:r>
              <a:rPr lang="en-US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en-US" sz="3000" dirty="0" err="1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Mrs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 Gale and </a:t>
            </a:r>
            <a:r>
              <a:rPr lang="en-US" sz="3000" dirty="0" err="1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Mrs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 Dyer </a:t>
            </a:r>
          </a:p>
        </p:txBody>
      </p:sp>
    </p:spTree>
    <p:extLst>
      <p:ext uri="{BB962C8B-B14F-4D97-AF65-F5344CB8AC3E}">
        <p14:creationId xmlns:p14="http://schemas.microsoft.com/office/powerpoint/2010/main" val="4077056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0814" y="3927902"/>
            <a:ext cx="5333445" cy="26985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Morning Routine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Comic Sans MS"/>
              </a:rPr>
              <a:t>‘</a:t>
            </a:r>
            <a:r>
              <a:rPr lang="en-GB" sz="1800" dirty="0">
                <a:latin typeface="Comic Sans MS"/>
              </a:rPr>
              <a:t>Meet and Greet’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Put coats, bookbags and water bottles away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 panose="030F0702030302020204" pitchFamily="66" charset="0"/>
              </a:rPr>
              <a:t> ‘Morning jobs’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Carpet time with register and lunch choices </a:t>
            </a: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66238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6043610" y="3885239"/>
            <a:ext cx="5333445" cy="24360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u="sng" dirty="0">
                <a:latin typeface="Comic Sans MS"/>
              </a:rPr>
              <a:t>Pick-up Routine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Adult collecting at the end of the day to wait outside on the playground.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Please line up on the </a:t>
            </a:r>
            <a:r>
              <a:rPr lang="en-GB" sz="1800" b="1" dirty="0">
                <a:latin typeface="Comic Sans MS"/>
              </a:rPr>
              <a:t>first</a:t>
            </a:r>
            <a:r>
              <a:rPr lang="en-GB" sz="1800" dirty="0">
                <a:latin typeface="Comic Sans MS"/>
              </a:rPr>
              <a:t> row in from the school gate. 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 panose="030F0702030302020204" pitchFamily="66" charset="0"/>
              </a:rPr>
              <a:t> Class adults to see each child out one at a time to the person who is collecting each day.</a:t>
            </a: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Sunrise Over Green Hills Free Stock Photo - Public Domain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4" y="2813942"/>
            <a:ext cx="1273053" cy="9542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73"/>
          <a:stretch/>
        </p:blipFill>
        <p:spPr>
          <a:xfrm>
            <a:off x="10291218" y="2811194"/>
            <a:ext cx="1607863" cy="121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80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B1805B-EA71-CAA4-5A97-00DFA4FEF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CFFCC-95F8-C51A-F22A-1DE68529DC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814" y="3927902"/>
            <a:ext cx="5333445" cy="26985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1800" dirty="0">
                <a:latin typeface="Comic Sans MS"/>
              </a:rPr>
              <a:t> </a:t>
            </a:r>
            <a:endParaRPr lang="en-GB" sz="180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078AD7-C942-2E66-5898-47528E1AD02A}"/>
              </a:ext>
            </a:extLst>
          </p:cNvPr>
          <p:cNvSpPr txBox="1"/>
          <p:nvPr/>
        </p:nvSpPr>
        <p:spPr>
          <a:xfrm>
            <a:off x="2867525" y="260684"/>
            <a:ext cx="5053263" cy="6015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94EFEB-E107-71B9-62FE-4D9D1F57CEF1}"/>
              </a:ext>
            </a:extLst>
          </p:cNvPr>
          <p:cNvSpPr txBox="1"/>
          <p:nvPr/>
        </p:nvSpPr>
        <p:spPr>
          <a:xfrm>
            <a:off x="2867646" y="263100"/>
            <a:ext cx="6296525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 dirty="0">
                <a:latin typeface="Comic Sans MS"/>
                <a:ea typeface="Calibri Light"/>
                <a:cs typeface="Calibri Light"/>
              </a:rPr>
              <a:t>Typical Structure of the Week in Beech</a:t>
            </a:r>
            <a:r>
              <a:rPr lang="en-US" sz="2200" dirty="0">
                <a:highlight>
                  <a:srgbClr val="FFFF00"/>
                </a:highlight>
                <a:latin typeface="Comic Sans MS"/>
                <a:ea typeface="Calibri Light"/>
                <a:cs typeface="Calibri Light"/>
              </a:rPr>
              <a:t> </a:t>
            </a:r>
            <a:endParaRPr lang="en-US" sz="2200" dirty="0">
              <a:highlight>
                <a:srgbClr val="FFFF00"/>
              </a:highlight>
              <a:latin typeface="Comic Sans M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11AF2FA-DC1E-6D3A-695F-D56F93D6125A}"/>
              </a:ext>
            </a:extLst>
          </p:cNvPr>
          <p:cNvSpPr txBox="1"/>
          <p:nvPr/>
        </p:nvSpPr>
        <p:spPr>
          <a:xfrm>
            <a:off x="9000369" y="1089365"/>
            <a:ext cx="3193439" cy="59093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u="sng" dirty="0">
                <a:latin typeface="Comic Sans MS"/>
                <a:ea typeface="Calibri Light"/>
                <a:cs typeface="Calibri Light"/>
              </a:rPr>
              <a:t>Subjects Covered in KS1:</a:t>
            </a:r>
          </a:p>
          <a:p>
            <a:endParaRPr lang="en-US" b="1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b="1" dirty="0">
                <a:latin typeface="Comic Sans MS"/>
                <a:ea typeface="Calibri Light"/>
                <a:cs typeface="Calibri Light"/>
              </a:rPr>
              <a:t>Literacy:</a:t>
            </a: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Writing and Reading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Mathematics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Science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Design and Technology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Art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Geography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History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PSHE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PE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Music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RE</a:t>
            </a:r>
          </a:p>
          <a:p>
            <a:endParaRPr lang="en-US" sz="14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b="1" dirty="0">
                <a:latin typeface="Comic Sans MS"/>
                <a:ea typeface="Calibri Light"/>
                <a:cs typeface="Calibri Light"/>
              </a:rPr>
              <a:t>We follow the National Curriculum for each of our subjects. </a:t>
            </a:r>
          </a:p>
          <a:p>
            <a:endParaRPr lang="en-US" sz="2200" dirty="0">
              <a:latin typeface="Comic Sans MS"/>
              <a:ea typeface="Calibri Light"/>
              <a:cs typeface="Calibri Light"/>
            </a:endParaRPr>
          </a:p>
          <a:p>
            <a:endParaRPr lang="en-US" sz="2200" dirty="0">
              <a:latin typeface="Comic Sans MS"/>
              <a:ea typeface="Calibri Light"/>
              <a:cs typeface="Calibri Ligh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26FD95-C232-1B63-9DCF-4C618DC589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273" y="693986"/>
            <a:ext cx="8728847" cy="5717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9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976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836918" y="2604077"/>
            <a:ext cx="10780615" cy="48748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b="1" u="sng" dirty="0">
                <a:latin typeface="Comic Sans MS"/>
              </a:rPr>
              <a:t>‘Parents as Partners’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 Open door policy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Curriculum News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Curriculum workshops 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Social media posts about learning and events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Parents’ Evenings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School Newsletters</a:t>
            </a:r>
          </a:p>
          <a:p>
            <a:pPr marL="0" indent="0" algn="ctr">
              <a:buNone/>
            </a:pPr>
            <a:endParaRPr lang="en-GB" sz="2000" b="1" dirty="0">
              <a:latin typeface="Comic Sans MS" panose="030F0702030302020204" pitchFamily="66" charset="0"/>
            </a:endParaRPr>
          </a:p>
          <a:p>
            <a:pPr algn="ctr">
              <a:buFont typeface="Wingdings" panose="05000000000000000000" pitchFamily="2" charset="2"/>
              <a:buChar char="v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25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224" y="2567354"/>
            <a:ext cx="11045337" cy="4158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algn="ctr"/>
            <a:endParaRPr lang="en-GB" sz="18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807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37392" y="2321169"/>
            <a:ext cx="11790485" cy="44049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u="sng" dirty="0">
                <a:latin typeface="Comic Sans MS"/>
              </a:rPr>
              <a:t>Reading Expectations</a:t>
            </a:r>
            <a:r>
              <a:rPr lang="en-GB" dirty="0">
                <a:latin typeface="Comic Sans MS"/>
              </a:rPr>
              <a:t> </a:t>
            </a:r>
            <a:endParaRPr lang="en-GB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Reading at home is a simple but powerful way to support your child in Key Stage 1. It builds confidence, strengthens skills learned in school, and helps develop a love of books and learning—all while enjoying special time together.</a:t>
            </a:r>
            <a:endParaRPr lang="en-GB" sz="1800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Please read with your child at least 5 times a week </a:t>
            </a:r>
            <a:endParaRPr lang="en-GB" sz="1400" b="1">
              <a:solidFill>
                <a:srgbClr val="424242"/>
              </a:solidFill>
              <a:latin typeface="Comic Sans MS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Daily reading strengthens essential literacy skills like phonics, vocabulary, and comprehension. It supports overall academic progress and helps children become confident, independent learners.</a:t>
            </a: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</p:txBody>
      </p:sp>
      <p:sp>
        <p:nvSpPr>
          <p:cNvPr id="9" name="Smiley Face 8"/>
          <p:cNvSpPr/>
          <p:nvPr/>
        </p:nvSpPr>
        <p:spPr>
          <a:xfrm>
            <a:off x="2600856" y="4650860"/>
            <a:ext cx="448408" cy="430823"/>
          </a:xfrm>
          <a:prstGeom prst="smileyFac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153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5E8070-966E-FE46-6763-69DBB0E69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6DD10-DE39-979E-4580-72D61FBFC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A4D9BD-77BE-E31B-646A-2AD446928F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224" y="2567354"/>
            <a:ext cx="11045337" cy="4158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17B388-72EC-CB12-FC48-43F0E99605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250832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95C3167-8583-F8CA-9B4D-1F866F147777}"/>
              </a:ext>
            </a:extLst>
          </p:cNvPr>
          <p:cNvSpPr txBox="1">
            <a:spLocks/>
          </p:cNvSpPr>
          <p:nvPr/>
        </p:nvSpPr>
        <p:spPr>
          <a:xfrm>
            <a:off x="237392" y="2321169"/>
            <a:ext cx="11790485" cy="44049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u="sng" dirty="0">
                <a:latin typeface="Comic Sans MS"/>
              </a:rPr>
              <a:t>Reading Reward Challenge: Year 1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18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The ‘5 a week’ reading challenge helps your child to read 5 times a week for 10mins. </a:t>
            </a:r>
            <a:endParaRPr lang="en-GB" dirty="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Simply write your child’s reading book in your child’s reading diary and initial to say your child has read. </a:t>
            </a:r>
            <a:endParaRPr lang="en-GB" dirty="0">
              <a:solidFill>
                <a:srgbClr val="262626"/>
              </a:solidFill>
              <a:latin typeface="Calibri Light" panose="020F0302020204030204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For each reading entry in the diary your child will receive a stamp and if they collect 50 stamps by the end of each term, they will win a small prize.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sz="1800" dirty="0">
              <a:solidFill>
                <a:srgbClr val="000000"/>
              </a:solidFill>
              <a:latin typeface="Comic Sans MS"/>
              <a:ea typeface="Calibri Light"/>
              <a:cs typeface="Calibri Light"/>
            </a:endParaRPr>
          </a:p>
          <a:p>
            <a:pPr marL="4445" lvl="1" indent="0" algn="ctr">
              <a:buNone/>
            </a:pPr>
            <a:r>
              <a:rPr lang="en-GB" sz="1800" b="1" dirty="0">
                <a:solidFill>
                  <a:srgbClr val="424242"/>
                </a:solidFill>
                <a:latin typeface="Comic Sans MS"/>
                <a:ea typeface="Calibri Light"/>
                <a:cs typeface="Calibri Light"/>
              </a:rPr>
              <a:t>Where to find the stamps?</a:t>
            </a:r>
            <a:endParaRPr lang="en-GB" sz="1800" dirty="0">
              <a:solidFill>
                <a:srgbClr val="424242"/>
              </a:solidFill>
              <a:latin typeface="Comic Sans MS"/>
              <a:ea typeface="Calibri Light"/>
              <a:cs typeface="Calibri Light"/>
            </a:endParaRPr>
          </a:p>
          <a:p>
            <a:pPr marL="4445" lvl="1" indent="0" algn="ctr">
              <a:lnSpc>
                <a:spcPct val="150000"/>
              </a:lnSpc>
              <a:buNone/>
            </a:pPr>
            <a:r>
              <a:rPr lang="en-GB" sz="1800" dirty="0">
                <a:solidFill>
                  <a:srgbClr val="424242"/>
                </a:solidFill>
                <a:latin typeface="Comic Sans MS"/>
                <a:ea typeface="Calibri Light"/>
                <a:cs typeface="Calibri Light"/>
              </a:rPr>
              <a:t>Once a week, when their reading books are being changed, an adult will check how far they have progressed in the challenge and stamp the diaries. </a:t>
            </a: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800" b="1" dirty="0">
              <a:solidFill>
                <a:srgbClr val="424242"/>
              </a:solidFill>
              <a:latin typeface="Comic Sans MS"/>
              <a:ea typeface="Calibri Light"/>
              <a:cs typeface="Calibri Ligh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20633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1E1A62-5EE8-694A-FF3A-725A6DA62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8CEC5-A76E-46E8-6D04-5C7AA928B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056" y="205750"/>
            <a:ext cx="5154173" cy="212641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sz="2400" b="1" u="sng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  <a:t>Maths Reward Challenge</a:t>
            </a:r>
            <a:br>
              <a:rPr lang="en-GB" sz="2400" b="1" u="sng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</a:br>
            <a:br>
              <a:rPr lang="en-GB" sz="2400" b="1" u="sng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</a:br>
            <a:r>
              <a:rPr lang="en-GB" sz="1800" dirty="0">
                <a:solidFill>
                  <a:srgbClr val="262626"/>
                </a:solidFill>
                <a:latin typeface="Comic Sans MS"/>
                <a:ea typeface="Calibri Light"/>
                <a:cs typeface="Calibri Light"/>
              </a:rPr>
              <a:t>Number bonds are vital to supporting children’s understanding and application of mathematical concepts.</a:t>
            </a:r>
            <a:br>
              <a:rPr lang="en-GB" sz="2400" b="1" u="sng" dirty="0">
                <a:latin typeface="Comic Sans MS"/>
                <a:ea typeface="Calibri Light"/>
                <a:cs typeface="Calibri Light"/>
              </a:rPr>
            </a:br>
            <a:endParaRPr lang="en-GB" sz="2400" b="1" u="sng" dirty="0">
              <a:solidFill>
                <a:srgbClr val="262626"/>
              </a:solidFill>
              <a:latin typeface="Comic Sans MS"/>
              <a:ea typeface="Calibri Ligh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9FF3D5-C102-6063-1B03-A86671E61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465" y="2539812"/>
            <a:ext cx="11541096" cy="41863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-up of a text&#10;&#10;AI-generated content may be incorrect.">
            <a:extLst>
              <a:ext uri="{FF2B5EF4-FFF2-40B4-BE49-F238E27FC236}">
                <a16:creationId xmlns:a16="http://schemas.microsoft.com/office/drawing/2014/main" id="{725F4E54-E822-7104-56F2-9BDC34DA5D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43" y="306809"/>
            <a:ext cx="4783271" cy="6235202"/>
          </a:xfrm>
          <a:prstGeom prst="rect">
            <a:avLst/>
          </a:prstGeom>
        </p:spPr>
      </p:pic>
      <p:pic>
        <p:nvPicPr>
          <p:cNvPr id="10" name="Picture 9" descr="A rainbow with a pot of gold&#10;&#10;AI-generated content may be incorrect.">
            <a:extLst>
              <a:ext uri="{FF2B5EF4-FFF2-40B4-BE49-F238E27FC236}">
                <a16:creationId xmlns:a16="http://schemas.microsoft.com/office/drawing/2014/main" id="{6CCE7F18-EF79-B887-C862-4954F00715D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344" b="6531"/>
          <a:stretch>
            <a:fillRect/>
          </a:stretch>
        </p:blipFill>
        <p:spPr>
          <a:xfrm>
            <a:off x="1516942" y="2240039"/>
            <a:ext cx="2685724" cy="380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312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250832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38F0190-8A75-7E9B-0A4F-5C368BCDB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295" y="2011680"/>
            <a:ext cx="10772086" cy="444555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ctr"/>
            <a:endParaRPr lang="en-US" dirty="0">
              <a:ea typeface="Calibri Light" panose="020F0302020204030204"/>
              <a:cs typeface="Calibri Light" panose="020F0302020204030204"/>
            </a:endParaRPr>
          </a:p>
          <a:p>
            <a:pPr marL="0" indent="0" algn="ctr">
              <a:buNone/>
            </a:pPr>
            <a:r>
              <a:rPr lang="en-US" u="sng" dirty="0">
                <a:latin typeface="Comic Sans MS"/>
                <a:ea typeface="Calibri Light" panose="020F0302020204030204"/>
                <a:cs typeface="Calibri Light" panose="020F0302020204030204"/>
              </a:rPr>
              <a:t>Key information for Beech </a:t>
            </a:r>
          </a:p>
          <a:p>
            <a:pPr marL="0" indent="0" algn="ctr">
              <a:buNone/>
            </a:pPr>
            <a:endParaRPr lang="en-US" u="sng" dirty="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Please make sure your child brings their 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phonics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book every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Wednesday 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and their library book every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Thursday.</a:t>
            </a:r>
            <a:endParaRPr lang="en-US" sz="1800" dirty="0">
              <a:latin typeface="Comic Sans MS"/>
              <a:ea typeface="Calibri Light"/>
              <a:cs typeface="Calibri Light"/>
            </a:endParaRPr>
          </a:p>
          <a:p>
            <a:pPr marL="0" indent="0" algn="ctr">
              <a:buNone/>
            </a:pPr>
            <a:endParaRPr lang="en-US" sz="1800" dirty="0">
              <a:solidFill>
                <a:srgbClr val="424242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We change 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banded reading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 books on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different days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, so don’t forget to send them each day in ready to be swapped.</a:t>
            </a:r>
            <a:endParaRPr lang="en-US" sz="1800" dirty="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60000"/>
              </a:lnSpc>
              <a:buNone/>
            </a:pPr>
            <a:endParaRPr lang="en-GB" sz="1800" dirty="0">
              <a:solidFill>
                <a:srgbClr val="000000"/>
              </a:solidFill>
              <a:highlight>
                <a:srgbClr val="FFFF00"/>
              </a:highlight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en-US" sz="1800" dirty="0">
                <a:solidFill>
                  <a:srgbClr val="424242"/>
                </a:solidFill>
                <a:highlight>
                  <a:srgbClr val="FFFF00"/>
                </a:highlight>
                <a:latin typeface="Comic Sans MS"/>
                <a:ea typeface="+mn-lt"/>
                <a:cs typeface="+mn-lt"/>
              </a:rPr>
              <a:t>Children should come to school in their PE kits on their PE days— Ash PE days are on </a:t>
            </a:r>
            <a:r>
              <a:rPr lang="en-US" sz="1800" b="1" dirty="0">
                <a:solidFill>
                  <a:srgbClr val="424242"/>
                </a:solidFill>
                <a:highlight>
                  <a:srgbClr val="FFFF00"/>
                </a:highlight>
                <a:latin typeface="Comic Sans MS"/>
                <a:ea typeface="+mn-lt"/>
                <a:cs typeface="+mn-lt"/>
              </a:rPr>
              <a:t>Tuesday</a:t>
            </a:r>
            <a:r>
              <a:rPr lang="en-US" sz="1800" dirty="0">
                <a:solidFill>
                  <a:srgbClr val="424242"/>
                </a:solidFill>
                <a:highlight>
                  <a:srgbClr val="FFFF00"/>
                </a:highlight>
                <a:latin typeface="Comic Sans MS"/>
                <a:ea typeface="+mn-lt"/>
                <a:cs typeface="+mn-lt"/>
              </a:rPr>
              <a:t> and </a:t>
            </a:r>
            <a:r>
              <a:rPr lang="en-US" sz="1800" b="1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Thursday</a:t>
            </a:r>
            <a:r>
              <a:rPr lang="en-US" sz="1800" dirty="0">
                <a:solidFill>
                  <a:srgbClr val="424242"/>
                </a:solidFill>
                <a:latin typeface="Comic Sans MS"/>
                <a:ea typeface="+mn-lt"/>
                <a:cs typeface="+mn-lt"/>
              </a:rPr>
              <a:t>. </a:t>
            </a:r>
            <a:endParaRPr lang="en-US" sz="1800" dirty="0">
              <a:solidFill>
                <a:srgbClr val="424242"/>
              </a:solidFill>
              <a:latin typeface="Comic Sans MS"/>
              <a:ea typeface="Calibri Light" panose="020F0302020204030204"/>
              <a:cs typeface="Calibri Light" panose="020F0302020204030204"/>
            </a:endParaRPr>
          </a:p>
          <a:p>
            <a:pPr algn="ctr">
              <a:lnSpc>
                <a:spcPct val="200000"/>
              </a:lnSpc>
            </a:pPr>
            <a:endParaRPr lang="en-US" sz="1800" b="1" dirty="0">
              <a:latin typeface="Comic Sans MS"/>
              <a:ea typeface="Calibri Light"/>
              <a:cs typeface="Calibri Light"/>
            </a:endParaRPr>
          </a:p>
          <a:p>
            <a:pPr algn="ctr"/>
            <a:endParaRPr lang="en-US" sz="1800" dirty="0">
              <a:latin typeface="Comic Sans MS"/>
              <a:ea typeface="Calibri Light"/>
              <a:cs typeface="Calibri Light"/>
            </a:endParaRPr>
          </a:p>
          <a:p>
            <a:pPr algn="ctr"/>
            <a:endParaRPr lang="en-US" sz="1800" dirty="0">
              <a:latin typeface="Comic Sans MS"/>
              <a:ea typeface="Calibri Light"/>
              <a:cs typeface="Calibri Light"/>
            </a:endParaRPr>
          </a:p>
          <a:p>
            <a:pPr algn="ctr"/>
            <a:endParaRPr lang="en-US" dirty="0">
              <a:latin typeface="Comic Sans MS"/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124308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37392" y="2750365"/>
            <a:ext cx="11790485" cy="3975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78975" y="2657264"/>
            <a:ext cx="8634047" cy="33239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dirty="0">
                <a:latin typeface="Comic Sans MS"/>
              </a:rPr>
              <a:t>We look forward to your child joining us in Beech Class!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/>
              </a:rPr>
              <a:t>If you have any questions, please don’t hesitate to ask any of the members of staff.</a:t>
            </a:r>
          </a:p>
          <a:p>
            <a:pPr algn="ctr"/>
            <a:endParaRPr lang="en-GB" dirty="0"/>
          </a:p>
        </p:txBody>
      </p:sp>
      <p:sp>
        <p:nvSpPr>
          <p:cNvPr id="9" name="Smiley Face 8"/>
          <p:cNvSpPr/>
          <p:nvPr/>
        </p:nvSpPr>
        <p:spPr>
          <a:xfrm>
            <a:off x="5601930" y="5828303"/>
            <a:ext cx="993530" cy="905608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79392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1d4188-7f33-45cb-8128-d2be39aa6170" xsi:nil="true"/>
    <lcf76f155ced4ddcb4097134ff3c332f xmlns="125b305f-49bd-4066-9e3e-98cbc98a7930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8263807155D345B519FD1ABA832468" ma:contentTypeVersion="19" ma:contentTypeDescription="Create a new document." ma:contentTypeScope="" ma:versionID="a9f7006a5b4697ac917a9d32ed939e3a">
  <xsd:schema xmlns:xsd="http://www.w3.org/2001/XMLSchema" xmlns:xs="http://www.w3.org/2001/XMLSchema" xmlns:p="http://schemas.microsoft.com/office/2006/metadata/properties" xmlns:ns2="2b1d4188-7f33-45cb-8128-d2be39aa6170" xmlns:ns3="125b305f-49bd-4066-9e3e-98cbc98a7930" targetNamespace="http://schemas.microsoft.com/office/2006/metadata/properties" ma:root="true" ma:fieldsID="07afbc0a515ea9b6cd8baa6339219f80" ns2:_="" ns3:_="">
    <xsd:import namespace="2b1d4188-7f33-45cb-8128-d2be39aa6170"/>
    <xsd:import namespace="125b305f-49bd-4066-9e3e-98cbc98a79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1d4188-7f33-45cb-8128-d2be39aa617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a9f0880-c03c-4bec-908e-2fdebce1a53a}" ma:internalName="TaxCatchAll" ma:showField="CatchAllData" ma:web="2b1d4188-7f33-45cb-8128-d2be39aa61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5b305f-49bd-4066-9e3e-98cbc98a79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d6d3b8f-2346-4b02-90a7-a8bf17e303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57B79F-38A1-440A-A2F2-425B0A5BBD76}">
  <ds:schemaRefs>
    <ds:schemaRef ds:uri="125b305f-49bd-4066-9e3e-98cbc98a7930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2b1d4188-7f33-45cb-8128-d2be39aa6170"/>
  </ds:schemaRefs>
</ds:datastoreItem>
</file>

<file path=customXml/itemProps2.xml><?xml version="1.0" encoding="utf-8"?>
<ds:datastoreItem xmlns:ds="http://schemas.openxmlformats.org/officeDocument/2006/customXml" ds:itemID="{DF502D51-8F63-48C4-BBBF-AFAFC2C49A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1d4188-7f33-45cb-8128-d2be39aa6170"/>
    <ds:schemaRef ds:uri="125b305f-49bd-4066-9e3e-98cbc98a79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6F22F59-7897-4523-9E98-F4B236FE7F3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436</TotalTime>
  <Words>548</Words>
  <Application>Microsoft Office PowerPoint</Application>
  <PresentationFormat>Widescreen</PresentationFormat>
  <Paragraphs>91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Wingdings</vt:lpstr>
      <vt:lpstr>Metropolitan</vt:lpstr>
      <vt:lpstr>Welcome to Beech Year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 Reward Challenge  Number bonds are vital to supporting children’s understanding and application of mathematical concepts. </vt:lpstr>
      <vt:lpstr>PowerPoint Presentation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R</dc:title>
  <dc:creator>A Hughes</dc:creator>
  <cp:lastModifiedBy>Ellie West</cp:lastModifiedBy>
  <cp:revision>531</cp:revision>
  <dcterms:created xsi:type="dcterms:W3CDTF">2019-06-05T07:41:03Z</dcterms:created>
  <dcterms:modified xsi:type="dcterms:W3CDTF">2026-06-22T20:56:23Z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0x0101003E8263807155D345B519FD1ABA832468</vt:lpwstr>
  </property>
  <property fmtid="{D5CDD505-2E9C-101B-9397-08002B2CF9AE}" pid="3" name="MediaServiceImageTags">
    <vt:lpwstr/>
  </property>
</Properties>
</file>